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257" r:id="rId3"/>
    <p:sldId id="259" r:id="rId4"/>
    <p:sldId id="260" r:id="rId5"/>
    <p:sldId id="310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312" r:id="rId19"/>
    <p:sldId id="285" r:id="rId20"/>
    <p:sldId id="307" r:id="rId21"/>
    <p:sldId id="308" r:id="rId22"/>
    <p:sldId id="286" r:id="rId23"/>
    <p:sldId id="283" r:id="rId24"/>
    <p:sldId id="306" r:id="rId25"/>
    <p:sldId id="313" r:id="rId26"/>
    <p:sldId id="279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263" r:id="rId42"/>
    <p:sldId id="301" r:id="rId43"/>
    <p:sldId id="302" r:id="rId44"/>
    <p:sldId id="303" r:id="rId45"/>
    <p:sldId id="304" r:id="rId46"/>
    <p:sldId id="305" r:id="rId47"/>
    <p:sldId id="281" r:id="rId4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18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719952-0940-47BE-AE5E-D88C389C8A2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3A5D364-DC80-43D6-AF30-8359CE31F0D3}">
      <dgm:prSet phldrT="[Texto]" custT="1"/>
      <dgm:spPr/>
      <dgm:t>
        <a:bodyPr/>
        <a:lstStyle/>
        <a:p>
          <a:r>
            <a:rPr lang="pt-BR" sz="2200" dirty="0">
              <a:latin typeface="+mn-lt"/>
              <a:cs typeface="Arial" panose="020B0604020202020204" pitchFamily="34" charset="0"/>
            </a:rPr>
            <a:t>Ilegais</a:t>
          </a:r>
        </a:p>
      </dgm:t>
    </dgm:pt>
    <dgm:pt modelId="{A5BA39AA-6776-45A1-8CC4-4A52B772B25E}" type="parTrans" cxnId="{B1C96949-60A1-49BA-8073-5A1178D08B5C}">
      <dgm:prSet/>
      <dgm:spPr/>
      <dgm:t>
        <a:bodyPr/>
        <a:lstStyle/>
        <a:p>
          <a:endParaRPr lang="pt-BR" sz="1800"/>
        </a:p>
      </dgm:t>
    </dgm:pt>
    <dgm:pt modelId="{BA187518-2FEF-4066-9F34-AD058FE7E953}" type="sibTrans" cxnId="{B1C96949-60A1-49BA-8073-5A1178D08B5C}">
      <dgm:prSet/>
      <dgm:spPr/>
      <dgm:t>
        <a:bodyPr/>
        <a:lstStyle/>
        <a:p>
          <a:endParaRPr lang="pt-BR" sz="1800"/>
        </a:p>
      </dgm:t>
    </dgm:pt>
    <dgm:pt modelId="{9B5EC322-B54D-4B6D-8333-6A92EDB2B815}">
      <dgm:prSet phldrT="[Texto]" custT="1"/>
      <dgm:spPr/>
      <dgm:t>
        <a:bodyPr/>
        <a:lstStyle/>
        <a:p>
          <a:r>
            <a:rPr lang="pt-BR" sz="1900" b="0" i="0" dirty="0">
              <a:latin typeface="Calibri" panose="020F0502020204030204" pitchFamily="34" charset="0"/>
              <a:cs typeface="Calibri" panose="020F0502020204030204" pitchFamily="34" charset="0"/>
            </a:rPr>
            <a:t>Estabelecimentos que </a:t>
          </a:r>
          <a:r>
            <a:rPr lang="pt-BR" sz="1900" b="1" i="0" dirty="0">
              <a:latin typeface="Calibri" panose="020F0502020204030204" pitchFamily="34" charset="0"/>
              <a:cs typeface="Calibri" panose="020F0502020204030204" pitchFamily="34" charset="0"/>
            </a:rPr>
            <a:t>não possuem registro ativo </a:t>
          </a:r>
          <a:r>
            <a:rPr lang="pt-BR" sz="1900" b="0" i="0" dirty="0">
              <a:latin typeface="Calibri" panose="020F0502020204030204" pitchFamily="34" charset="0"/>
              <a:cs typeface="Calibri" panose="020F0502020204030204" pitchFamily="34" charset="0"/>
            </a:rPr>
            <a:t>no CRF;</a:t>
          </a:r>
          <a:endParaRPr lang="pt-BR" sz="19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7223DA7-58C6-4355-B859-CB5855DA45BA}" type="parTrans" cxnId="{CCFFD481-EE6C-469A-8BF7-F73160E8C1AC}">
      <dgm:prSet/>
      <dgm:spPr/>
      <dgm:t>
        <a:bodyPr/>
        <a:lstStyle/>
        <a:p>
          <a:endParaRPr lang="pt-BR" sz="1800"/>
        </a:p>
      </dgm:t>
    </dgm:pt>
    <dgm:pt modelId="{41341960-44DF-4656-AFD9-281BB9CDDED8}" type="sibTrans" cxnId="{CCFFD481-EE6C-469A-8BF7-F73160E8C1AC}">
      <dgm:prSet/>
      <dgm:spPr/>
      <dgm:t>
        <a:bodyPr/>
        <a:lstStyle/>
        <a:p>
          <a:endParaRPr lang="pt-BR" sz="1800"/>
        </a:p>
      </dgm:t>
    </dgm:pt>
    <dgm:pt modelId="{AC47F583-493D-4CC5-9274-8667004594A5}">
      <dgm:prSet phldrT="[Texto]" custT="1"/>
      <dgm:spPr/>
      <dgm:t>
        <a:bodyPr/>
        <a:lstStyle/>
        <a:p>
          <a:r>
            <a:rPr lang="pt-BR" sz="2200" dirty="0">
              <a:latin typeface="+mn-lt"/>
              <a:cs typeface="Arial" panose="020B0604020202020204" pitchFamily="34" charset="0"/>
            </a:rPr>
            <a:t>Irregulares</a:t>
          </a:r>
        </a:p>
      </dgm:t>
    </dgm:pt>
    <dgm:pt modelId="{115B8F36-EFCD-4040-BF0F-F463A41E7558}" type="parTrans" cxnId="{9E4A9B74-3E3E-45AB-A3C6-ACADD07802AD}">
      <dgm:prSet/>
      <dgm:spPr/>
      <dgm:t>
        <a:bodyPr/>
        <a:lstStyle/>
        <a:p>
          <a:endParaRPr lang="pt-BR" sz="1800"/>
        </a:p>
      </dgm:t>
    </dgm:pt>
    <dgm:pt modelId="{D75F30D9-05FF-4540-91CA-7769B30723F3}" type="sibTrans" cxnId="{9E4A9B74-3E3E-45AB-A3C6-ACADD07802AD}">
      <dgm:prSet/>
      <dgm:spPr/>
      <dgm:t>
        <a:bodyPr/>
        <a:lstStyle/>
        <a:p>
          <a:endParaRPr lang="pt-BR" sz="1800"/>
        </a:p>
      </dgm:t>
    </dgm:pt>
    <dgm:pt modelId="{C03DA602-6A96-4B3C-B0F6-E6C34A67B92C}">
      <dgm:prSet phldrT="[Texto]" custT="1"/>
      <dgm:spPr/>
      <dgm:t>
        <a:bodyPr/>
        <a:lstStyle/>
        <a:p>
          <a:r>
            <a:rPr lang="pt-BR" sz="1900" b="1" dirty="0">
              <a:latin typeface="Calibri" panose="020F0502020204030204" pitchFamily="34" charset="0"/>
              <a:cs typeface="Calibri" panose="020F0502020204030204" pitchFamily="34" charset="0"/>
            </a:rPr>
            <a:t>Com registro ativo</a:t>
          </a:r>
          <a:r>
            <a:rPr lang="pt-BR" sz="1900" dirty="0">
              <a:latin typeface="Calibri" panose="020F0502020204030204" pitchFamily="34" charset="0"/>
              <a:cs typeface="Calibri" panose="020F0502020204030204" pitchFamily="34" charset="0"/>
            </a:rPr>
            <a:t>, mas </a:t>
          </a:r>
          <a:r>
            <a:rPr lang="pt-BR" sz="1900" b="1" u="none" dirty="0">
              <a:latin typeface="Calibri" panose="020F0502020204030204" pitchFamily="34" charset="0"/>
              <a:cs typeface="Calibri" panose="020F0502020204030204" pitchFamily="34" charset="0"/>
            </a:rPr>
            <a:t>sem RT há mais de 30 dias</a:t>
          </a:r>
          <a:r>
            <a:rPr lang="pt-BR" sz="1900" u="sng" dirty="0">
              <a:latin typeface="Calibri" panose="020F0502020204030204" pitchFamily="34" charset="0"/>
              <a:cs typeface="Calibri" panose="020F0502020204030204" pitchFamily="34" charset="0"/>
            </a:rPr>
            <a:t>;</a:t>
          </a:r>
          <a:endParaRPr lang="pt-BR" sz="19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414A838-D671-4D43-9EEA-78A92D71EED0}" type="parTrans" cxnId="{CB44A377-F50B-4924-AB34-C090C599E182}">
      <dgm:prSet/>
      <dgm:spPr/>
      <dgm:t>
        <a:bodyPr/>
        <a:lstStyle/>
        <a:p>
          <a:endParaRPr lang="pt-BR" sz="1800"/>
        </a:p>
      </dgm:t>
    </dgm:pt>
    <dgm:pt modelId="{80FAB056-6AF0-45B8-A326-7039A3E884A6}" type="sibTrans" cxnId="{CB44A377-F50B-4924-AB34-C090C599E182}">
      <dgm:prSet/>
      <dgm:spPr/>
      <dgm:t>
        <a:bodyPr/>
        <a:lstStyle/>
        <a:p>
          <a:endParaRPr lang="pt-BR" sz="1800"/>
        </a:p>
      </dgm:t>
    </dgm:pt>
    <dgm:pt modelId="{ED939301-1AB5-4E99-9A9B-5608D248BC5E}">
      <dgm:prSet phldrT="[Texto]" custT="1"/>
      <dgm:spPr/>
      <dgm:t>
        <a:bodyPr/>
        <a:lstStyle/>
        <a:p>
          <a:r>
            <a:rPr lang="pt-BR" sz="1900" b="1" dirty="0">
              <a:latin typeface="Calibri" panose="020F0502020204030204" pitchFamily="34" charset="0"/>
              <a:cs typeface="Calibri" panose="020F0502020204030204" pitchFamily="34" charset="0"/>
            </a:rPr>
            <a:t>Sem RT em número suficiente</a:t>
          </a:r>
          <a:r>
            <a:rPr lang="pt-BR" sz="1900" dirty="0">
              <a:latin typeface="Calibri" panose="020F0502020204030204" pitchFamily="34" charset="0"/>
              <a:cs typeface="Calibri" panose="020F0502020204030204" pitchFamily="34" charset="0"/>
            </a:rPr>
            <a:t> para garantir a assistência por todo o horário de funcionamento (AFI);</a:t>
          </a:r>
        </a:p>
      </dgm:t>
    </dgm:pt>
    <dgm:pt modelId="{B5549316-A0E6-4E7D-9CC6-2F15DF284F84}" type="parTrans" cxnId="{DE562486-7500-495B-ADA7-73411B26991A}">
      <dgm:prSet/>
      <dgm:spPr/>
      <dgm:t>
        <a:bodyPr/>
        <a:lstStyle/>
        <a:p>
          <a:endParaRPr lang="pt-BR" sz="1800"/>
        </a:p>
      </dgm:t>
    </dgm:pt>
    <dgm:pt modelId="{64092B9D-ED59-4CCC-AB86-C530997FE894}" type="sibTrans" cxnId="{DE562486-7500-495B-ADA7-73411B26991A}">
      <dgm:prSet/>
      <dgm:spPr/>
      <dgm:t>
        <a:bodyPr/>
        <a:lstStyle/>
        <a:p>
          <a:endParaRPr lang="pt-BR" sz="1800"/>
        </a:p>
      </dgm:t>
    </dgm:pt>
    <dgm:pt modelId="{EC623B60-9D4F-4E2F-B6F6-98D18C1B22F3}">
      <dgm:prSet phldrT="[Texto]" custT="1"/>
      <dgm:spPr/>
      <dgm:t>
        <a:bodyPr/>
        <a:lstStyle/>
        <a:p>
          <a:r>
            <a:rPr lang="pt-BR" sz="2200" dirty="0">
              <a:latin typeface="+mn-lt"/>
              <a:cs typeface="Arial" panose="020B0604020202020204" pitchFamily="34" charset="0"/>
            </a:rPr>
            <a:t>Ausência</a:t>
          </a:r>
        </a:p>
      </dgm:t>
    </dgm:pt>
    <dgm:pt modelId="{F6BC6E62-0912-4468-9521-1ADB58EF7FD4}" type="parTrans" cxnId="{39361F79-CD97-4644-8BDE-511F106FC7F1}">
      <dgm:prSet/>
      <dgm:spPr/>
      <dgm:t>
        <a:bodyPr/>
        <a:lstStyle/>
        <a:p>
          <a:endParaRPr lang="pt-BR" sz="1800"/>
        </a:p>
      </dgm:t>
    </dgm:pt>
    <dgm:pt modelId="{99EA04B4-914D-46AC-A610-DAD335AA447B}" type="sibTrans" cxnId="{39361F79-CD97-4644-8BDE-511F106FC7F1}">
      <dgm:prSet/>
      <dgm:spPr/>
      <dgm:t>
        <a:bodyPr/>
        <a:lstStyle/>
        <a:p>
          <a:endParaRPr lang="pt-BR" sz="1800"/>
        </a:p>
      </dgm:t>
    </dgm:pt>
    <dgm:pt modelId="{3E6A0C1C-14E3-4EB5-9537-D215E1012053}">
      <dgm:prSet phldrT="[Texto]" custT="1"/>
      <dgm:spPr/>
      <dgm:t>
        <a:bodyPr/>
        <a:lstStyle/>
        <a:p>
          <a:r>
            <a:rPr lang="pt-BR" sz="1900" b="1" dirty="0">
              <a:latin typeface="Calibri" panose="020F0502020204030204" pitchFamily="34" charset="0"/>
              <a:cs typeface="Calibri" panose="020F0502020204030204" pitchFamily="34" charset="0"/>
            </a:rPr>
            <a:t>Com registro ativo </a:t>
          </a:r>
          <a:r>
            <a:rPr lang="pt-BR" sz="1900" dirty="0">
              <a:latin typeface="Calibri" panose="020F0502020204030204" pitchFamily="34" charset="0"/>
              <a:cs typeface="Calibri" panose="020F0502020204030204" pitchFamily="34" charset="0"/>
            </a:rPr>
            <a:t>e </a:t>
          </a:r>
          <a:r>
            <a:rPr lang="pt-BR" sz="1900" b="1" dirty="0">
              <a:latin typeface="Calibri" panose="020F0502020204030204" pitchFamily="34" charset="0"/>
              <a:cs typeface="Calibri" panose="020F0502020204030204" pitchFamily="34" charset="0"/>
            </a:rPr>
            <a:t>RT averbado</a:t>
          </a:r>
          <a:r>
            <a:rPr lang="pt-BR" sz="1900" dirty="0">
              <a:latin typeface="Calibri" panose="020F0502020204030204" pitchFamily="34" charset="0"/>
              <a:cs typeface="Calibri" panose="020F0502020204030204" pitchFamily="34" charset="0"/>
            </a:rPr>
            <a:t>;</a:t>
          </a:r>
        </a:p>
      </dgm:t>
    </dgm:pt>
    <dgm:pt modelId="{3AA20424-0951-4585-894C-1A377B039F97}" type="parTrans" cxnId="{C2335E38-CF9B-40B0-A155-A5FD8CF67478}">
      <dgm:prSet/>
      <dgm:spPr/>
      <dgm:t>
        <a:bodyPr/>
        <a:lstStyle/>
        <a:p>
          <a:endParaRPr lang="pt-BR" sz="1800"/>
        </a:p>
      </dgm:t>
    </dgm:pt>
    <dgm:pt modelId="{5CCEB175-78C2-42F7-97CA-8289963EB396}" type="sibTrans" cxnId="{C2335E38-CF9B-40B0-A155-A5FD8CF67478}">
      <dgm:prSet/>
      <dgm:spPr/>
      <dgm:t>
        <a:bodyPr/>
        <a:lstStyle/>
        <a:p>
          <a:endParaRPr lang="pt-BR" sz="1800"/>
        </a:p>
      </dgm:t>
    </dgm:pt>
    <dgm:pt modelId="{1A492D8D-480C-4603-A269-355754C8355F}">
      <dgm:prSet phldrT="[Texto]" custT="1"/>
      <dgm:spPr/>
      <dgm:t>
        <a:bodyPr/>
        <a:lstStyle/>
        <a:p>
          <a:r>
            <a:rPr lang="pt-BR" sz="1900" dirty="0">
              <a:latin typeface="Calibri" panose="020F0502020204030204" pitchFamily="34" charset="0"/>
              <a:cs typeface="Calibri" panose="020F0502020204030204" pitchFamily="34" charset="0"/>
            </a:rPr>
            <a:t>Autuação baseada no perfil de assistência farmacêutica da firma.</a:t>
          </a:r>
        </a:p>
      </dgm:t>
    </dgm:pt>
    <dgm:pt modelId="{A93F0FB2-3320-40D8-AF86-1AD15F6236F7}" type="parTrans" cxnId="{655E025D-356F-4DFD-9FC8-28AD60D52F63}">
      <dgm:prSet/>
      <dgm:spPr/>
      <dgm:t>
        <a:bodyPr/>
        <a:lstStyle/>
        <a:p>
          <a:endParaRPr lang="pt-BR" sz="1800"/>
        </a:p>
      </dgm:t>
    </dgm:pt>
    <dgm:pt modelId="{46F1ADF4-9C5C-453C-B554-ED2F78162927}" type="sibTrans" cxnId="{655E025D-356F-4DFD-9FC8-28AD60D52F63}">
      <dgm:prSet/>
      <dgm:spPr/>
      <dgm:t>
        <a:bodyPr/>
        <a:lstStyle/>
        <a:p>
          <a:endParaRPr lang="pt-BR" sz="1800"/>
        </a:p>
      </dgm:t>
    </dgm:pt>
    <dgm:pt modelId="{75728B02-8284-4C55-8977-B0B4C53A0377}">
      <dgm:prSet phldrT="[Texto]" custT="1"/>
      <dgm:spPr/>
      <dgm:t>
        <a:bodyPr/>
        <a:lstStyle/>
        <a:p>
          <a:r>
            <a:rPr lang="pt-BR" sz="1900" u="sng" dirty="0">
              <a:latin typeface="Calibri" panose="020F0502020204030204" pitchFamily="34" charset="0"/>
              <a:cs typeface="Calibri" panose="020F0502020204030204" pitchFamily="34" charset="0"/>
            </a:rPr>
            <a:t>Ausência do profissional RT </a:t>
          </a:r>
          <a:r>
            <a:rPr lang="pt-BR" sz="1900" dirty="0">
              <a:latin typeface="Calibri" panose="020F0502020204030204" pitchFamily="34" charset="0"/>
              <a:cs typeface="Calibri" panose="020F0502020204030204" pitchFamily="34" charset="0"/>
            </a:rPr>
            <a:t>ou substituto habilitado;</a:t>
          </a:r>
        </a:p>
      </dgm:t>
    </dgm:pt>
    <dgm:pt modelId="{8D339656-5E59-45D0-9F4C-A5DC2731437E}" type="parTrans" cxnId="{086AD81D-93FA-4F84-8A0D-20332CB0E4DD}">
      <dgm:prSet/>
      <dgm:spPr/>
      <dgm:t>
        <a:bodyPr/>
        <a:lstStyle/>
        <a:p>
          <a:endParaRPr lang="pt-BR" sz="1800"/>
        </a:p>
      </dgm:t>
    </dgm:pt>
    <dgm:pt modelId="{389E44C5-E1C7-47C7-A0BB-9BD4508FE729}" type="sibTrans" cxnId="{086AD81D-93FA-4F84-8A0D-20332CB0E4DD}">
      <dgm:prSet/>
      <dgm:spPr/>
      <dgm:t>
        <a:bodyPr/>
        <a:lstStyle/>
        <a:p>
          <a:endParaRPr lang="pt-BR" sz="1800"/>
        </a:p>
      </dgm:t>
    </dgm:pt>
    <dgm:pt modelId="{227A7A96-577A-4EF2-B52A-C837349E63B9}">
      <dgm:prSet phldrT="[Texto]" custT="1"/>
      <dgm:spPr/>
      <dgm:t>
        <a:bodyPr/>
        <a:lstStyle/>
        <a:p>
          <a:r>
            <a:rPr lang="pt-BR" sz="1900" dirty="0">
              <a:latin typeface="Calibri" panose="020F0502020204030204" pitchFamily="34" charset="0"/>
              <a:cs typeface="Calibri" panose="020F0502020204030204" pitchFamily="34" charset="0"/>
            </a:rPr>
            <a:t>Auto de infração lavrado já na primeira constatação.</a:t>
          </a:r>
        </a:p>
      </dgm:t>
    </dgm:pt>
    <dgm:pt modelId="{C7C3478B-4CD2-4A00-9A89-51E0D9D1A70A}" type="parTrans" cxnId="{4FBD5822-3A17-491B-A77D-014579B75E81}">
      <dgm:prSet/>
      <dgm:spPr/>
      <dgm:t>
        <a:bodyPr/>
        <a:lstStyle/>
        <a:p>
          <a:endParaRPr lang="pt-BR"/>
        </a:p>
      </dgm:t>
    </dgm:pt>
    <dgm:pt modelId="{A6F065A3-8DBA-413C-8832-DA7EADD10447}" type="sibTrans" cxnId="{4FBD5822-3A17-491B-A77D-014579B75E81}">
      <dgm:prSet/>
      <dgm:spPr/>
      <dgm:t>
        <a:bodyPr/>
        <a:lstStyle/>
        <a:p>
          <a:endParaRPr lang="pt-BR"/>
        </a:p>
      </dgm:t>
    </dgm:pt>
    <dgm:pt modelId="{B9BFF576-AD16-4511-B278-5424277944EF}">
      <dgm:prSet phldrT="[Texto]" custT="1"/>
      <dgm:spPr/>
      <dgm:t>
        <a:bodyPr/>
        <a:lstStyle/>
        <a:p>
          <a:r>
            <a:rPr lang="pt-BR" sz="1900" dirty="0">
              <a:latin typeface="Calibri" panose="020F0502020204030204" pitchFamily="34" charset="0"/>
              <a:cs typeface="Calibri" panose="020F0502020204030204" pitchFamily="34" charset="0"/>
            </a:rPr>
            <a:t>Caso algum farmacêutico acompanhe a inspeção: 5 dias úteis para regularizar.</a:t>
          </a:r>
        </a:p>
      </dgm:t>
    </dgm:pt>
    <dgm:pt modelId="{862FAFFC-C726-4C70-A547-D822FAABDCCB}" type="parTrans" cxnId="{97609F57-A908-49B5-8F0B-0EFFF3BDF22F}">
      <dgm:prSet/>
      <dgm:spPr/>
      <dgm:t>
        <a:bodyPr/>
        <a:lstStyle/>
        <a:p>
          <a:endParaRPr lang="pt-BR"/>
        </a:p>
      </dgm:t>
    </dgm:pt>
    <dgm:pt modelId="{DD1CC9BF-E943-40CC-9FD5-AA2AD1623690}" type="sibTrans" cxnId="{97609F57-A908-49B5-8F0B-0EFFF3BDF22F}">
      <dgm:prSet/>
      <dgm:spPr/>
      <dgm:t>
        <a:bodyPr/>
        <a:lstStyle/>
        <a:p>
          <a:endParaRPr lang="pt-BR"/>
        </a:p>
      </dgm:t>
    </dgm:pt>
    <dgm:pt modelId="{366F00A0-D0D3-4ACF-9670-0E9F0A3900A5}" type="pres">
      <dgm:prSet presAssocID="{41719952-0940-47BE-AE5E-D88C389C8A2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BDED190-34BF-41FD-9CD2-FC653E6AD709}" type="pres">
      <dgm:prSet presAssocID="{B3A5D364-DC80-43D6-AF30-8359CE31F0D3}" presName="linNode" presStyleCnt="0"/>
      <dgm:spPr/>
    </dgm:pt>
    <dgm:pt modelId="{A05E1EB1-5A2D-4CCD-9D90-E7E35FF449DF}" type="pres">
      <dgm:prSet presAssocID="{B3A5D364-DC80-43D6-AF30-8359CE31F0D3}" presName="parentText" presStyleLbl="node1" presStyleIdx="0" presStyleCnt="3" custScaleX="46994" custLinFactNeighborX="163" custLinFactNeighborY="76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9893E6B-FDCE-4742-83E8-BF03B6307EA0}" type="pres">
      <dgm:prSet presAssocID="{B3A5D364-DC80-43D6-AF30-8359CE31F0D3}" presName="descendantText" presStyleLbl="alignAccFollowNode1" presStyleIdx="0" presStyleCnt="3" custScaleX="9006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6F3E055-2A24-4751-9A8D-25F2A9559C4F}" type="pres">
      <dgm:prSet presAssocID="{BA187518-2FEF-4066-9F34-AD058FE7E953}" presName="sp" presStyleCnt="0"/>
      <dgm:spPr/>
    </dgm:pt>
    <dgm:pt modelId="{B2B0084D-E96E-4FF4-BA4F-02F980BDEB12}" type="pres">
      <dgm:prSet presAssocID="{AC47F583-493D-4CC5-9274-8667004594A5}" presName="linNode" presStyleCnt="0"/>
      <dgm:spPr/>
    </dgm:pt>
    <dgm:pt modelId="{D2F64FE3-BB24-4E20-80F3-54A8EDC85415}" type="pres">
      <dgm:prSet presAssocID="{AC47F583-493D-4CC5-9274-8667004594A5}" presName="parentText" presStyleLbl="node1" presStyleIdx="1" presStyleCnt="3" custScaleX="48959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B0D805B-A484-46D2-8AF7-C60B2CEBEC61}" type="pres">
      <dgm:prSet presAssocID="{AC47F583-493D-4CC5-9274-8667004594A5}" presName="descendantText" presStyleLbl="alignAccFollowNode1" presStyleIdx="1" presStyleCnt="3" custScaleX="89073" custScaleY="1286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160AA1-C354-4AFC-B27B-6827FB86DFF0}" type="pres">
      <dgm:prSet presAssocID="{D75F30D9-05FF-4540-91CA-7769B30723F3}" presName="sp" presStyleCnt="0"/>
      <dgm:spPr/>
    </dgm:pt>
    <dgm:pt modelId="{ABCFFF36-3C8B-4C6F-8728-07E0766C56AB}" type="pres">
      <dgm:prSet presAssocID="{EC623B60-9D4F-4E2F-B6F6-98D18C1B22F3}" presName="linNode" presStyleCnt="0"/>
      <dgm:spPr/>
    </dgm:pt>
    <dgm:pt modelId="{709A13D7-1F8B-46A2-BDB4-531D65C948E9}" type="pres">
      <dgm:prSet presAssocID="{EC623B60-9D4F-4E2F-B6F6-98D18C1B22F3}" presName="parentText" presStyleLbl="node1" presStyleIdx="2" presStyleCnt="3" custScaleX="48959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5A3D714-C60C-430E-80CA-7FA6AACF9C9D}" type="pres">
      <dgm:prSet presAssocID="{EC623B60-9D4F-4E2F-B6F6-98D18C1B22F3}" presName="descendantText" presStyleLbl="alignAccFollowNode1" presStyleIdx="2" presStyleCnt="3" custScaleX="89073" custScaleY="12525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86AD81D-93FA-4F84-8A0D-20332CB0E4DD}" srcId="{EC623B60-9D4F-4E2F-B6F6-98D18C1B22F3}" destId="{75728B02-8284-4C55-8977-B0B4C53A0377}" srcOrd="1" destOrd="0" parTransId="{8D339656-5E59-45D0-9F4C-A5DC2731437E}" sibTransId="{389E44C5-E1C7-47C7-A0BB-9BD4508FE729}"/>
    <dgm:cxn modelId="{655E025D-356F-4DFD-9FC8-28AD60D52F63}" srcId="{EC623B60-9D4F-4E2F-B6F6-98D18C1B22F3}" destId="{1A492D8D-480C-4603-A269-355754C8355F}" srcOrd="2" destOrd="0" parTransId="{A93F0FB2-3320-40D8-AF86-1AD15F6236F7}" sibTransId="{46F1ADF4-9C5C-453C-B554-ED2F78162927}"/>
    <dgm:cxn modelId="{DE562486-7500-495B-ADA7-73411B26991A}" srcId="{AC47F583-493D-4CC5-9274-8667004594A5}" destId="{ED939301-1AB5-4E99-9A9B-5608D248BC5E}" srcOrd="1" destOrd="0" parTransId="{B5549316-A0E6-4E7D-9CC6-2F15DF284F84}" sibTransId="{64092B9D-ED59-4CCC-AB86-C530997FE894}"/>
    <dgm:cxn modelId="{C311EF56-FA14-4D15-A17B-D2C4AFF6896E}" type="presOf" srcId="{1A492D8D-480C-4603-A269-355754C8355F}" destId="{C5A3D714-C60C-430E-80CA-7FA6AACF9C9D}" srcOrd="0" destOrd="2" presId="urn:microsoft.com/office/officeart/2005/8/layout/vList5"/>
    <dgm:cxn modelId="{29C54F88-7958-4B26-8AF3-5BC9866874E8}" type="presOf" srcId="{75728B02-8284-4C55-8977-B0B4C53A0377}" destId="{C5A3D714-C60C-430E-80CA-7FA6AACF9C9D}" srcOrd="0" destOrd="1" presId="urn:microsoft.com/office/officeart/2005/8/layout/vList5"/>
    <dgm:cxn modelId="{171F8B83-694A-4598-933A-8E35CF3517E7}" type="presOf" srcId="{B9BFF576-AD16-4511-B278-5424277944EF}" destId="{0B0D805B-A484-46D2-8AF7-C60B2CEBEC61}" srcOrd="0" destOrd="2" presId="urn:microsoft.com/office/officeart/2005/8/layout/vList5"/>
    <dgm:cxn modelId="{97609F57-A908-49B5-8F0B-0EFFF3BDF22F}" srcId="{AC47F583-493D-4CC5-9274-8667004594A5}" destId="{B9BFF576-AD16-4511-B278-5424277944EF}" srcOrd="2" destOrd="0" parTransId="{862FAFFC-C726-4C70-A547-D822FAABDCCB}" sibTransId="{DD1CC9BF-E943-40CC-9FD5-AA2AD1623690}"/>
    <dgm:cxn modelId="{439FE983-B608-4049-AF96-6E219F3BB884}" type="presOf" srcId="{ED939301-1AB5-4E99-9A9B-5608D248BC5E}" destId="{0B0D805B-A484-46D2-8AF7-C60B2CEBEC61}" srcOrd="0" destOrd="1" presId="urn:microsoft.com/office/officeart/2005/8/layout/vList5"/>
    <dgm:cxn modelId="{747EC341-1FA9-4FBB-ABF3-D1764AA8F3DD}" type="presOf" srcId="{B3A5D364-DC80-43D6-AF30-8359CE31F0D3}" destId="{A05E1EB1-5A2D-4CCD-9D90-E7E35FF449DF}" srcOrd="0" destOrd="0" presId="urn:microsoft.com/office/officeart/2005/8/layout/vList5"/>
    <dgm:cxn modelId="{B1C96949-60A1-49BA-8073-5A1178D08B5C}" srcId="{41719952-0940-47BE-AE5E-D88C389C8A2C}" destId="{B3A5D364-DC80-43D6-AF30-8359CE31F0D3}" srcOrd="0" destOrd="0" parTransId="{A5BA39AA-6776-45A1-8CC4-4A52B772B25E}" sibTransId="{BA187518-2FEF-4066-9F34-AD058FE7E953}"/>
    <dgm:cxn modelId="{9A8E0A15-68A3-44B3-AA2D-1F612D3D3890}" type="presOf" srcId="{C03DA602-6A96-4B3C-B0F6-E6C34A67B92C}" destId="{0B0D805B-A484-46D2-8AF7-C60B2CEBEC61}" srcOrd="0" destOrd="0" presId="urn:microsoft.com/office/officeart/2005/8/layout/vList5"/>
    <dgm:cxn modelId="{C2335E38-CF9B-40B0-A155-A5FD8CF67478}" srcId="{EC623B60-9D4F-4E2F-B6F6-98D18C1B22F3}" destId="{3E6A0C1C-14E3-4EB5-9537-D215E1012053}" srcOrd="0" destOrd="0" parTransId="{3AA20424-0951-4585-894C-1A377B039F97}" sibTransId="{5CCEB175-78C2-42F7-97CA-8289963EB396}"/>
    <dgm:cxn modelId="{4FBD5822-3A17-491B-A77D-014579B75E81}" srcId="{B3A5D364-DC80-43D6-AF30-8359CE31F0D3}" destId="{227A7A96-577A-4EF2-B52A-C837349E63B9}" srcOrd="1" destOrd="0" parTransId="{C7C3478B-4CD2-4A00-9A89-51E0D9D1A70A}" sibTransId="{A6F065A3-8DBA-413C-8832-DA7EADD10447}"/>
    <dgm:cxn modelId="{6F1BBA40-CF07-4C30-A056-7671049725B4}" type="presOf" srcId="{41719952-0940-47BE-AE5E-D88C389C8A2C}" destId="{366F00A0-D0D3-4ACF-9670-0E9F0A3900A5}" srcOrd="0" destOrd="0" presId="urn:microsoft.com/office/officeart/2005/8/layout/vList5"/>
    <dgm:cxn modelId="{64E39C3F-F9FF-4474-9010-EF71508817A4}" type="presOf" srcId="{AC47F583-493D-4CC5-9274-8667004594A5}" destId="{D2F64FE3-BB24-4E20-80F3-54A8EDC85415}" srcOrd="0" destOrd="0" presId="urn:microsoft.com/office/officeart/2005/8/layout/vList5"/>
    <dgm:cxn modelId="{CB44A377-F50B-4924-AB34-C090C599E182}" srcId="{AC47F583-493D-4CC5-9274-8667004594A5}" destId="{C03DA602-6A96-4B3C-B0F6-E6C34A67B92C}" srcOrd="0" destOrd="0" parTransId="{D414A838-D671-4D43-9EEA-78A92D71EED0}" sibTransId="{80FAB056-6AF0-45B8-A326-7039A3E884A6}"/>
    <dgm:cxn modelId="{39361F79-CD97-4644-8BDE-511F106FC7F1}" srcId="{41719952-0940-47BE-AE5E-D88C389C8A2C}" destId="{EC623B60-9D4F-4E2F-B6F6-98D18C1B22F3}" srcOrd="2" destOrd="0" parTransId="{F6BC6E62-0912-4468-9521-1ADB58EF7FD4}" sibTransId="{99EA04B4-914D-46AC-A610-DAD335AA447B}"/>
    <dgm:cxn modelId="{26AC62BE-B705-4E81-9686-15123EB6BEF1}" type="presOf" srcId="{EC623B60-9D4F-4E2F-B6F6-98D18C1B22F3}" destId="{709A13D7-1F8B-46A2-BDB4-531D65C948E9}" srcOrd="0" destOrd="0" presId="urn:microsoft.com/office/officeart/2005/8/layout/vList5"/>
    <dgm:cxn modelId="{E7517476-0A6B-422F-AAFD-D5BABE457843}" type="presOf" srcId="{3E6A0C1C-14E3-4EB5-9537-D215E1012053}" destId="{C5A3D714-C60C-430E-80CA-7FA6AACF9C9D}" srcOrd="0" destOrd="0" presId="urn:microsoft.com/office/officeart/2005/8/layout/vList5"/>
    <dgm:cxn modelId="{CCFFD481-EE6C-469A-8BF7-F73160E8C1AC}" srcId="{B3A5D364-DC80-43D6-AF30-8359CE31F0D3}" destId="{9B5EC322-B54D-4B6D-8333-6A92EDB2B815}" srcOrd="0" destOrd="0" parTransId="{07223DA7-58C6-4355-B859-CB5855DA45BA}" sibTransId="{41341960-44DF-4656-AFD9-281BB9CDDED8}"/>
    <dgm:cxn modelId="{87306C71-1F7C-4338-831E-AE362FE4193B}" type="presOf" srcId="{9B5EC322-B54D-4B6D-8333-6A92EDB2B815}" destId="{B9893E6B-FDCE-4742-83E8-BF03B6307EA0}" srcOrd="0" destOrd="0" presId="urn:microsoft.com/office/officeart/2005/8/layout/vList5"/>
    <dgm:cxn modelId="{9E4A9B74-3E3E-45AB-A3C6-ACADD07802AD}" srcId="{41719952-0940-47BE-AE5E-D88C389C8A2C}" destId="{AC47F583-493D-4CC5-9274-8667004594A5}" srcOrd="1" destOrd="0" parTransId="{115B8F36-EFCD-4040-BF0F-F463A41E7558}" sibTransId="{D75F30D9-05FF-4540-91CA-7769B30723F3}"/>
    <dgm:cxn modelId="{A32C3D83-5B59-47C2-BB34-4A96F34E4CFA}" type="presOf" srcId="{227A7A96-577A-4EF2-B52A-C837349E63B9}" destId="{B9893E6B-FDCE-4742-83E8-BF03B6307EA0}" srcOrd="0" destOrd="1" presId="urn:microsoft.com/office/officeart/2005/8/layout/vList5"/>
    <dgm:cxn modelId="{C433154F-2DCF-469C-BB3E-784DE14AFEF0}" type="presParOf" srcId="{366F00A0-D0D3-4ACF-9670-0E9F0A3900A5}" destId="{8BDED190-34BF-41FD-9CD2-FC653E6AD709}" srcOrd="0" destOrd="0" presId="urn:microsoft.com/office/officeart/2005/8/layout/vList5"/>
    <dgm:cxn modelId="{D6AADBD0-6069-4DB4-85FF-7AC94B3054BF}" type="presParOf" srcId="{8BDED190-34BF-41FD-9CD2-FC653E6AD709}" destId="{A05E1EB1-5A2D-4CCD-9D90-E7E35FF449DF}" srcOrd="0" destOrd="0" presId="urn:microsoft.com/office/officeart/2005/8/layout/vList5"/>
    <dgm:cxn modelId="{17F2D0F7-96DD-4257-B94C-0475F77AED7B}" type="presParOf" srcId="{8BDED190-34BF-41FD-9CD2-FC653E6AD709}" destId="{B9893E6B-FDCE-4742-83E8-BF03B6307EA0}" srcOrd="1" destOrd="0" presId="urn:microsoft.com/office/officeart/2005/8/layout/vList5"/>
    <dgm:cxn modelId="{005D737B-2E19-4CF2-A663-932D61BA3B29}" type="presParOf" srcId="{366F00A0-D0D3-4ACF-9670-0E9F0A3900A5}" destId="{C6F3E055-2A24-4751-9A8D-25F2A9559C4F}" srcOrd="1" destOrd="0" presId="urn:microsoft.com/office/officeart/2005/8/layout/vList5"/>
    <dgm:cxn modelId="{D2BBCCA8-450B-4251-A6C7-3329BA4B7DB5}" type="presParOf" srcId="{366F00A0-D0D3-4ACF-9670-0E9F0A3900A5}" destId="{B2B0084D-E96E-4FF4-BA4F-02F980BDEB12}" srcOrd="2" destOrd="0" presId="urn:microsoft.com/office/officeart/2005/8/layout/vList5"/>
    <dgm:cxn modelId="{9D94E9F5-97B4-41DF-9120-9F54721B971F}" type="presParOf" srcId="{B2B0084D-E96E-4FF4-BA4F-02F980BDEB12}" destId="{D2F64FE3-BB24-4E20-80F3-54A8EDC85415}" srcOrd="0" destOrd="0" presId="urn:microsoft.com/office/officeart/2005/8/layout/vList5"/>
    <dgm:cxn modelId="{69600E8D-D95D-4F13-8CC7-D45C2D7B0B0D}" type="presParOf" srcId="{B2B0084D-E96E-4FF4-BA4F-02F980BDEB12}" destId="{0B0D805B-A484-46D2-8AF7-C60B2CEBEC61}" srcOrd="1" destOrd="0" presId="urn:microsoft.com/office/officeart/2005/8/layout/vList5"/>
    <dgm:cxn modelId="{C27CADFD-82FE-4D01-B6E9-FF0D1E33FBE7}" type="presParOf" srcId="{366F00A0-D0D3-4ACF-9670-0E9F0A3900A5}" destId="{8A160AA1-C354-4AFC-B27B-6827FB86DFF0}" srcOrd="3" destOrd="0" presId="urn:microsoft.com/office/officeart/2005/8/layout/vList5"/>
    <dgm:cxn modelId="{A58935E2-FD04-45DD-9C17-FFAC74698B6E}" type="presParOf" srcId="{366F00A0-D0D3-4ACF-9670-0E9F0A3900A5}" destId="{ABCFFF36-3C8B-4C6F-8728-07E0766C56AB}" srcOrd="4" destOrd="0" presId="urn:microsoft.com/office/officeart/2005/8/layout/vList5"/>
    <dgm:cxn modelId="{94318111-CAB8-4C32-BC35-E36E7A60A805}" type="presParOf" srcId="{ABCFFF36-3C8B-4C6F-8728-07E0766C56AB}" destId="{709A13D7-1F8B-46A2-BDB4-531D65C948E9}" srcOrd="0" destOrd="0" presId="urn:microsoft.com/office/officeart/2005/8/layout/vList5"/>
    <dgm:cxn modelId="{0E76A489-6452-4498-8BF6-94B858B8C5C5}" type="presParOf" srcId="{ABCFFF36-3C8B-4C6F-8728-07E0766C56AB}" destId="{C5A3D714-C60C-430E-80CA-7FA6AACF9C9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893E6B-FDCE-4742-83E8-BF03B6307EA0}">
      <dsp:nvSpPr>
        <dsp:cNvPr id="0" name=""/>
        <dsp:cNvSpPr/>
      </dsp:nvSpPr>
      <dsp:spPr>
        <a:xfrm rot="5400000">
          <a:off x="5992098" y="-2451165"/>
          <a:ext cx="1327328" cy="656265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Estabelecimentos que </a:t>
          </a:r>
          <a:r>
            <a:rPr lang="pt-BR" sz="1900" b="1" i="0" kern="1200" dirty="0">
              <a:latin typeface="Calibri" panose="020F0502020204030204" pitchFamily="34" charset="0"/>
              <a:cs typeface="Calibri" panose="020F0502020204030204" pitchFamily="34" charset="0"/>
            </a:rPr>
            <a:t>não possuem registro ativo </a:t>
          </a:r>
          <a:r>
            <a:rPr lang="pt-BR" sz="19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no CRF;</a:t>
          </a:r>
          <a:endParaRPr lang="pt-BR" sz="19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>
              <a:latin typeface="Calibri" panose="020F0502020204030204" pitchFamily="34" charset="0"/>
              <a:cs typeface="Calibri" panose="020F0502020204030204" pitchFamily="34" charset="0"/>
            </a:rPr>
            <a:t>Auto de infração lavrado já na primeira constatação.</a:t>
          </a:r>
        </a:p>
      </dsp:txBody>
      <dsp:txXfrm rot="-5400000">
        <a:off x="3374438" y="231290"/>
        <a:ext cx="6497855" cy="1197738"/>
      </dsp:txXfrm>
    </dsp:sp>
    <dsp:sp modelId="{A05E1EB1-5A2D-4CCD-9D90-E7E35FF449DF}">
      <dsp:nvSpPr>
        <dsp:cNvPr id="0" name=""/>
        <dsp:cNvSpPr/>
      </dsp:nvSpPr>
      <dsp:spPr>
        <a:xfrm>
          <a:off x="1460152" y="13222"/>
          <a:ext cx="1926162" cy="1659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>
              <a:latin typeface="+mn-lt"/>
              <a:cs typeface="Arial" panose="020B0604020202020204" pitchFamily="34" charset="0"/>
            </a:rPr>
            <a:t>Ilegais</a:t>
          </a:r>
        </a:p>
      </dsp:txBody>
      <dsp:txXfrm>
        <a:off x="1541146" y="94216"/>
        <a:ext cx="1764174" cy="1497172"/>
      </dsp:txXfrm>
    </dsp:sp>
    <dsp:sp modelId="{0B0D805B-A484-46D2-8AF7-C60B2CEBEC61}">
      <dsp:nvSpPr>
        <dsp:cNvPr id="0" name=""/>
        <dsp:cNvSpPr/>
      </dsp:nvSpPr>
      <dsp:spPr>
        <a:xfrm rot="5400000">
          <a:off x="5841597" y="-645880"/>
          <a:ext cx="1706944" cy="648410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b="1" kern="1200" dirty="0">
              <a:latin typeface="Calibri" panose="020F0502020204030204" pitchFamily="34" charset="0"/>
              <a:cs typeface="Calibri" panose="020F0502020204030204" pitchFamily="34" charset="0"/>
            </a:rPr>
            <a:t>Com registro ativo</a:t>
          </a:r>
          <a:r>
            <a:rPr lang="pt-BR" sz="1900" kern="1200" dirty="0">
              <a:latin typeface="Calibri" panose="020F0502020204030204" pitchFamily="34" charset="0"/>
              <a:cs typeface="Calibri" panose="020F0502020204030204" pitchFamily="34" charset="0"/>
            </a:rPr>
            <a:t>, mas </a:t>
          </a:r>
          <a:r>
            <a:rPr lang="pt-BR" sz="1900" b="1" u="none" kern="1200" dirty="0">
              <a:latin typeface="Calibri" panose="020F0502020204030204" pitchFamily="34" charset="0"/>
              <a:cs typeface="Calibri" panose="020F0502020204030204" pitchFamily="34" charset="0"/>
            </a:rPr>
            <a:t>sem RT há mais de 30 dias</a:t>
          </a:r>
          <a:r>
            <a:rPr lang="pt-BR" sz="1900" u="sng" kern="1200" dirty="0">
              <a:latin typeface="Calibri" panose="020F0502020204030204" pitchFamily="34" charset="0"/>
              <a:cs typeface="Calibri" panose="020F0502020204030204" pitchFamily="34" charset="0"/>
            </a:rPr>
            <a:t>;</a:t>
          </a:r>
          <a:endParaRPr lang="pt-BR" sz="19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b="1" kern="1200" dirty="0">
              <a:latin typeface="Calibri" panose="020F0502020204030204" pitchFamily="34" charset="0"/>
              <a:cs typeface="Calibri" panose="020F0502020204030204" pitchFamily="34" charset="0"/>
            </a:rPr>
            <a:t>Sem RT em número suficiente</a:t>
          </a:r>
          <a:r>
            <a:rPr lang="pt-BR" sz="1900" kern="1200" dirty="0">
              <a:latin typeface="Calibri" panose="020F0502020204030204" pitchFamily="34" charset="0"/>
              <a:cs typeface="Calibri" panose="020F0502020204030204" pitchFamily="34" charset="0"/>
            </a:rPr>
            <a:t> para garantir a assistência por todo o horário de funcionamento (AFI);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>
              <a:latin typeface="Calibri" panose="020F0502020204030204" pitchFamily="34" charset="0"/>
              <a:cs typeface="Calibri" panose="020F0502020204030204" pitchFamily="34" charset="0"/>
            </a:rPr>
            <a:t>Caso algum farmacêutico acompanhe a inspeção: 5 dias úteis para regularizar.</a:t>
          </a:r>
        </a:p>
      </dsp:txBody>
      <dsp:txXfrm rot="-5400000">
        <a:off x="3453019" y="1826024"/>
        <a:ext cx="6400775" cy="1540292"/>
      </dsp:txXfrm>
    </dsp:sp>
    <dsp:sp modelId="{D2F64FE3-BB24-4E20-80F3-54A8EDC85415}">
      <dsp:nvSpPr>
        <dsp:cNvPr id="0" name=""/>
        <dsp:cNvSpPr/>
      </dsp:nvSpPr>
      <dsp:spPr>
        <a:xfrm>
          <a:off x="1448274" y="1766590"/>
          <a:ext cx="2004743" cy="1659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>
              <a:latin typeface="+mn-lt"/>
              <a:cs typeface="Arial" panose="020B0604020202020204" pitchFamily="34" charset="0"/>
            </a:rPr>
            <a:t>Irregulares</a:t>
          </a:r>
        </a:p>
      </dsp:txBody>
      <dsp:txXfrm>
        <a:off x="1529268" y="1847584"/>
        <a:ext cx="1842755" cy="1497172"/>
      </dsp:txXfrm>
    </dsp:sp>
    <dsp:sp modelId="{C5A3D714-C60C-430E-80CA-7FA6AACF9C9D}">
      <dsp:nvSpPr>
        <dsp:cNvPr id="0" name=""/>
        <dsp:cNvSpPr/>
      </dsp:nvSpPr>
      <dsp:spPr>
        <a:xfrm rot="5400000">
          <a:off x="5863829" y="1121789"/>
          <a:ext cx="1662478" cy="648410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b="1" kern="1200" dirty="0">
              <a:latin typeface="Calibri" panose="020F0502020204030204" pitchFamily="34" charset="0"/>
              <a:cs typeface="Calibri" panose="020F0502020204030204" pitchFamily="34" charset="0"/>
            </a:rPr>
            <a:t>Com registro ativo </a:t>
          </a:r>
          <a:r>
            <a:rPr lang="pt-BR" sz="1900" kern="1200" dirty="0">
              <a:latin typeface="Calibri" panose="020F0502020204030204" pitchFamily="34" charset="0"/>
              <a:cs typeface="Calibri" panose="020F0502020204030204" pitchFamily="34" charset="0"/>
            </a:rPr>
            <a:t>e </a:t>
          </a:r>
          <a:r>
            <a:rPr lang="pt-BR" sz="1900" b="1" kern="1200" dirty="0">
              <a:latin typeface="Calibri" panose="020F0502020204030204" pitchFamily="34" charset="0"/>
              <a:cs typeface="Calibri" panose="020F0502020204030204" pitchFamily="34" charset="0"/>
            </a:rPr>
            <a:t>RT averbado</a:t>
          </a:r>
          <a:r>
            <a:rPr lang="pt-BR" sz="1900" kern="1200" dirty="0">
              <a:latin typeface="Calibri" panose="020F0502020204030204" pitchFamily="34" charset="0"/>
              <a:cs typeface="Calibri" panose="020F0502020204030204" pitchFamily="34" charset="0"/>
            </a:rPr>
            <a:t>;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u="sng" kern="1200" dirty="0">
              <a:latin typeface="Calibri" panose="020F0502020204030204" pitchFamily="34" charset="0"/>
              <a:cs typeface="Calibri" panose="020F0502020204030204" pitchFamily="34" charset="0"/>
            </a:rPr>
            <a:t>Ausência do profissional RT </a:t>
          </a:r>
          <a:r>
            <a:rPr lang="pt-BR" sz="1900" kern="1200" dirty="0">
              <a:latin typeface="Calibri" panose="020F0502020204030204" pitchFamily="34" charset="0"/>
              <a:cs typeface="Calibri" panose="020F0502020204030204" pitchFamily="34" charset="0"/>
            </a:rPr>
            <a:t>ou substituto habilitado;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>
              <a:latin typeface="Calibri" panose="020F0502020204030204" pitchFamily="34" charset="0"/>
              <a:cs typeface="Calibri" panose="020F0502020204030204" pitchFamily="34" charset="0"/>
            </a:rPr>
            <a:t>Autuação baseada no perfil de assistência farmacêutica da firma.</a:t>
          </a:r>
        </a:p>
      </dsp:txBody>
      <dsp:txXfrm rot="-5400000">
        <a:off x="3453018" y="3613756"/>
        <a:ext cx="6402946" cy="1500168"/>
      </dsp:txXfrm>
    </dsp:sp>
    <dsp:sp modelId="{709A13D7-1F8B-46A2-BDB4-531D65C948E9}">
      <dsp:nvSpPr>
        <dsp:cNvPr id="0" name=""/>
        <dsp:cNvSpPr/>
      </dsp:nvSpPr>
      <dsp:spPr>
        <a:xfrm>
          <a:off x="1448274" y="3534259"/>
          <a:ext cx="2004743" cy="1659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>
              <a:latin typeface="+mn-lt"/>
              <a:cs typeface="Arial" panose="020B0604020202020204" pitchFamily="34" charset="0"/>
            </a:rPr>
            <a:t>Ausência</a:t>
          </a:r>
        </a:p>
      </dsp:txBody>
      <dsp:txXfrm>
        <a:off x="1529268" y="3615253"/>
        <a:ext cx="1842755" cy="14971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CF535-C46C-4E7B-B3DF-5C370748CEC4}" type="datetimeFigureOut">
              <a:rPr lang="pt-BR" smtClean="0"/>
              <a:t>23/07/2024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9CCEA-5795-419B-9946-4EC411D3D2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7945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Como falado anteriormente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9CCEA-5795-419B-9946-4EC411D3D2BE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2431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5258-2232-4AF7-904E-1884B32DE5D1}" type="datetimeFigureOut">
              <a:rPr lang="pt-BR" smtClean="0"/>
              <a:t>23/07/2024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21B5C-B9B4-4200-8E33-C96AF96F6FE4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5258-2232-4AF7-904E-1884B32DE5D1}" type="datetimeFigureOut">
              <a:rPr lang="pt-BR" smtClean="0"/>
              <a:t>23/07/2024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21B5C-B9B4-4200-8E33-C96AF96F6FE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5258-2232-4AF7-904E-1884B32DE5D1}" type="datetimeFigureOut">
              <a:rPr lang="pt-BR" smtClean="0"/>
              <a:t>23/07/2024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21B5C-B9B4-4200-8E33-C96AF96F6FE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5258-2232-4AF7-904E-1884B32DE5D1}" type="datetimeFigureOut">
              <a:rPr lang="pt-BR" smtClean="0"/>
              <a:t>23/07/2024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21B5C-B9B4-4200-8E33-C96AF96F6FE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5258-2232-4AF7-904E-1884B32DE5D1}" type="datetimeFigureOut">
              <a:rPr lang="pt-BR" smtClean="0"/>
              <a:t>23/07/2024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21B5C-B9B4-4200-8E33-C96AF96F6FE4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5258-2232-4AF7-904E-1884B32DE5D1}" type="datetimeFigureOut">
              <a:rPr lang="pt-BR" smtClean="0"/>
              <a:t>23/07/2024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21B5C-B9B4-4200-8E33-C96AF96F6FE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5258-2232-4AF7-904E-1884B32DE5D1}" type="datetimeFigureOut">
              <a:rPr lang="pt-BR" smtClean="0"/>
              <a:t>23/07/2024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21B5C-B9B4-4200-8E33-C96AF96F6FE4}" type="slidenum">
              <a:rPr lang="pt-BR" smtClean="0"/>
              <a:t>‹nº›</a:t>
            </a:fld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5258-2232-4AF7-904E-1884B32DE5D1}" type="datetimeFigureOut">
              <a:rPr lang="pt-BR" smtClean="0"/>
              <a:t>23/07/2024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21B5C-B9B4-4200-8E33-C96AF96F6FE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5258-2232-4AF7-904E-1884B32DE5D1}" type="datetimeFigureOut">
              <a:rPr lang="pt-BR" smtClean="0"/>
              <a:t>23/07/2024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21B5C-B9B4-4200-8E33-C96AF96F6FE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5258-2232-4AF7-904E-1884B32DE5D1}" type="datetimeFigureOut">
              <a:rPr lang="pt-BR" smtClean="0"/>
              <a:t>23/07/2024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21B5C-B9B4-4200-8E33-C96AF96F6FE4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5258-2232-4AF7-904E-1884B32DE5D1}" type="datetimeFigureOut">
              <a:rPr lang="pt-BR" smtClean="0"/>
              <a:t>23/07/2024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21B5C-B9B4-4200-8E33-C96AF96F6FE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2155258-2232-4AF7-904E-1884B32DE5D1}" type="datetimeFigureOut">
              <a:rPr lang="pt-BR" smtClean="0"/>
              <a:t>23/07/2024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6921B5C-B9B4-4200-8E33-C96AF96F6FE4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63688" y="3789040"/>
            <a:ext cx="548935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3000" b="1" dirty="0"/>
          </a:p>
          <a:p>
            <a:pPr algn="ctr"/>
            <a:r>
              <a:rPr lang="pt-BR" b="1" dirty="0"/>
              <a:t>Dr.ª Mayara Padilha</a:t>
            </a:r>
          </a:p>
          <a:p>
            <a:pPr algn="ctr"/>
            <a:r>
              <a:rPr lang="pt-BR" dirty="0"/>
              <a:t>Chefe do Serviço de Fiscalização do CRF-RJ</a:t>
            </a:r>
          </a:p>
          <a:p>
            <a:pPr algn="ctr"/>
            <a:endParaRPr lang="pt-BR" dirty="0"/>
          </a:p>
          <a:p>
            <a:pPr algn="ctr"/>
            <a:r>
              <a:rPr lang="pt-BR" b="1" dirty="0"/>
              <a:t>Dr.ª </a:t>
            </a:r>
            <a:r>
              <a:rPr lang="pt-BR" b="1" dirty="0" err="1"/>
              <a:t>Gabriella</a:t>
            </a:r>
            <a:r>
              <a:rPr lang="pt-BR" b="1" dirty="0"/>
              <a:t> Ramis</a:t>
            </a:r>
          </a:p>
          <a:p>
            <a:pPr algn="ctr"/>
            <a:r>
              <a:rPr lang="pt-BR" dirty="0"/>
              <a:t>Chefe do Serviço de Registro do CRF-RJ</a:t>
            </a:r>
          </a:p>
          <a:p>
            <a:pPr algn="ctr"/>
            <a:r>
              <a:rPr lang="pt-BR" sz="3000" b="1" dirty="0"/>
              <a:t> </a:t>
            </a:r>
            <a:endParaRPr lang="pt-BR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47" y="350360"/>
            <a:ext cx="2791569" cy="142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879565" y="1916832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Dúvidas relacionadas ao Serviço de Fiscalização e ao Serviço de Registro</a:t>
            </a:r>
          </a:p>
        </p:txBody>
      </p:sp>
    </p:spTree>
    <p:extLst>
      <p:ext uri="{BB962C8B-B14F-4D97-AF65-F5344CB8AC3E}">
        <p14:creationId xmlns:p14="http://schemas.microsoft.com/office/powerpoint/2010/main" val="1129445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07A0E9DF-419E-EBE3-CBEC-90EE9F3CD5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7" t="20786" r="26533" b="10000"/>
          <a:stretch/>
        </p:blipFill>
        <p:spPr bwMode="auto">
          <a:xfrm>
            <a:off x="1823223" y="988290"/>
            <a:ext cx="5656647" cy="577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C4B8F161-C5C6-5E68-20DD-273B21A897D9}"/>
              </a:ext>
            </a:extLst>
          </p:cNvPr>
          <p:cNvSpPr txBox="1">
            <a:spLocks/>
          </p:cNvSpPr>
          <p:nvPr/>
        </p:nvSpPr>
        <p:spPr>
          <a:xfrm>
            <a:off x="563080" y="476672"/>
            <a:ext cx="4023828" cy="7924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Layout da FFEAF</a:t>
            </a:r>
          </a:p>
        </p:txBody>
      </p:sp>
    </p:spTree>
    <p:extLst>
      <p:ext uri="{BB962C8B-B14F-4D97-AF65-F5344CB8AC3E}">
        <p14:creationId xmlns:p14="http://schemas.microsoft.com/office/powerpoint/2010/main" val="1016974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815AF8-C4DF-CA08-0704-F7E2B13FFE15}"/>
              </a:ext>
            </a:extLst>
          </p:cNvPr>
          <p:cNvSpPr txBox="1">
            <a:spLocks/>
          </p:cNvSpPr>
          <p:nvPr/>
        </p:nvSpPr>
        <p:spPr>
          <a:xfrm>
            <a:off x="1636827" y="361873"/>
            <a:ext cx="6777372" cy="7924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Principais dúvidas durante a fiscalização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E6B15E71-2557-B16E-804C-77DF36736CF8}"/>
              </a:ext>
            </a:extLst>
          </p:cNvPr>
          <p:cNvSpPr txBox="1"/>
          <p:nvPr/>
        </p:nvSpPr>
        <p:spPr>
          <a:xfrm>
            <a:off x="984513" y="1004447"/>
            <a:ext cx="652266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DOCUMENTAÇÃO GERAL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EF0283C9-5FCC-427A-1AC2-3CF1149A868D}"/>
              </a:ext>
            </a:extLst>
          </p:cNvPr>
          <p:cNvSpPr txBox="1"/>
          <p:nvPr/>
        </p:nvSpPr>
        <p:spPr>
          <a:xfrm>
            <a:off x="4723905" y="2764408"/>
            <a:ext cx="2783269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Certidão de Regularidade afixada em </a:t>
            </a:r>
            <a:r>
              <a:rPr lang="pt-BR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visível e legível 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ao público, dentro da farmácia ou drogaria (art. 9º, Resolução CFF nº 357/01)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C441D760-FC3A-C039-FC0D-CE01EE104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38" y="1474131"/>
            <a:ext cx="3497476" cy="5267237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A1A9204A-3059-7D73-8C2F-882D94E86574}"/>
              </a:ext>
            </a:extLst>
          </p:cNvPr>
          <p:cNvSpPr/>
          <p:nvPr/>
        </p:nvSpPr>
        <p:spPr>
          <a:xfrm>
            <a:off x="741973" y="2933542"/>
            <a:ext cx="602166" cy="10036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928E9D65-3C80-D2C9-4EE4-81D68C8D849F}"/>
              </a:ext>
            </a:extLst>
          </p:cNvPr>
          <p:cNvSpPr/>
          <p:nvPr/>
        </p:nvSpPr>
        <p:spPr>
          <a:xfrm>
            <a:off x="1097954" y="2714228"/>
            <a:ext cx="345270" cy="10036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80F0540D-66D1-A711-427E-ADC1B8DCC4AD}"/>
              </a:ext>
            </a:extLst>
          </p:cNvPr>
          <p:cNvSpPr/>
          <p:nvPr/>
        </p:nvSpPr>
        <p:spPr>
          <a:xfrm>
            <a:off x="741337" y="3175572"/>
            <a:ext cx="393080" cy="10036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A389463A-18EC-02F0-9DCD-568F1FCC431F}"/>
              </a:ext>
            </a:extLst>
          </p:cNvPr>
          <p:cNvSpPr/>
          <p:nvPr/>
        </p:nvSpPr>
        <p:spPr>
          <a:xfrm>
            <a:off x="727616" y="3812153"/>
            <a:ext cx="1461228" cy="6693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64D72FBB-973F-A58D-A9C5-F5146138C130}"/>
              </a:ext>
            </a:extLst>
          </p:cNvPr>
          <p:cNvSpPr/>
          <p:nvPr/>
        </p:nvSpPr>
        <p:spPr>
          <a:xfrm>
            <a:off x="3361377" y="3817705"/>
            <a:ext cx="611959" cy="6693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8B1006AC-77F8-6A86-9138-DEE30F611A5A}"/>
              </a:ext>
            </a:extLst>
          </p:cNvPr>
          <p:cNvSpPr/>
          <p:nvPr/>
        </p:nvSpPr>
        <p:spPr>
          <a:xfrm>
            <a:off x="3470817" y="3098522"/>
            <a:ext cx="393080" cy="21743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0868D962-F821-4482-3C0A-FF7D090CA950}"/>
              </a:ext>
            </a:extLst>
          </p:cNvPr>
          <p:cNvSpPr/>
          <p:nvPr/>
        </p:nvSpPr>
        <p:spPr>
          <a:xfrm>
            <a:off x="937877" y="4839989"/>
            <a:ext cx="1461228" cy="6693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C68DA99D-243E-29D4-A580-5FE3D4D75949}"/>
              </a:ext>
            </a:extLst>
          </p:cNvPr>
          <p:cNvSpPr/>
          <p:nvPr/>
        </p:nvSpPr>
        <p:spPr>
          <a:xfrm flipV="1">
            <a:off x="727616" y="4028261"/>
            <a:ext cx="616523" cy="6693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7409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9FBC6FA3-F52E-2801-D010-05DA8ED19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522" y="1636192"/>
            <a:ext cx="4753446" cy="5078314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378C8C3C-A91D-0355-CF87-1DEE36BC5C0B}"/>
              </a:ext>
            </a:extLst>
          </p:cNvPr>
          <p:cNvSpPr txBox="1">
            <a:spLocks/>
          </p:cNvSpPr>
          <p:nvPr/>
        </p:nvSpPr>
        <p:spPr>
          <a:xfrm>
            <a:off x="1026493" y="461963"/>
            <a:ext cx="6777372" cy="7924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00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Principais dúvidas durante a fiscalização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AB11FE4B-8EE9-E9F3-6429-21D78CE4CA94}"/>
              </a:ext>
            </a:extLst>
          </p:cNvPr>
          <p:cNvSpPr txBox="1"/>
          <p:nvPr/>
        </p:nvSpPr>
        <p:spPr>
          <a:xfrm>
            <a:off x="5987014" y="1665042"/>
            <a:ext cx="1943297" cy="31700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AFE e licença sanitária que englobem todas as atividades desenvolvidas no estabelecimento.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778B2BFD-8D5F-804F-D4F8-4B31AC8B1902}"/>
              </a:ext>
            </a:extLst>
          </p:cNvPr>
          <p:cNvSpPr/>
          <p:nvPr/>
        </p:nvSpPr>
        <p:spPr>
          <a:xfrm flipV="1">
            <a:off x="1333928" y="1665041"/>
            <a:ext cx="486054" cy="1897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B7163AC3-0C20-62E2-A6B8-83E580F5F309}"/>
              </a:ext>
            </a:extLst>
          </p:cNvPr>
          <p:cNvSpPr/>
          <p:nvPr/>
        </p:nvSpPr>
        <p:spPr>
          <a:xfrm flipV="1">
            <a:off x="1333928" y="2095992"/>
            <a:ext cx="864096" cy="1897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1B8B647F-CD54-E6B5-ABD7-A1560EF7EEC6}"/>
              </a:ext>
            </a:extLst>
          </p:cNvPr>
          <p:cNvSpPr txBox="1"/>
          <p:nvPr/>
        </p:nvSpPr>
        <p:spPr>
          <a:xfrm>
            <a:off x="1043608" y="1134972"/>
            <a:ext cx="629064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DOCUMENTAÇÃO GERAL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9722C176-BC3C-31B5-4A80-DBB079DEB0A2}"/>
              </a:ext>
            </a:extLst>
          </p:cNvPr>
          <p:cNvSpPr/>
          <p:nvPr/>
        </p:nvSpPr>
        <p:spPr>
          <a:xfrm>
            <a:off x="1299673" y="6335610"/>
            <a:ext cx="1944216" cy="2617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825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8DF15B3-C55F-3501-E21F-840B21AA9353}"/>
              </a:ext>
            </a:extLst>
          </p:cNvPr>
          <p:cNvSpPr txBox="1">
            <a:spLocks/>
          </p:cNvSpPr>
          <p:nvPr/>
        </p:nvSpPr>
        <p:spPr>
          <a:xfrm>
            <a:off x="1136520" y="345969"/>
            <a:ext cx="6777372" cy="7924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Principais dúvidas durante a fiscalização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521F1ADD-4D53-B5B4-52E4-1FCE8E41B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611" y="1640142"/>
            <a:ext cx="5856777" cy="299085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60FB18BE-0771-302D-1250-CD38A3CFFC0C}"/>
              </a:ext>
            </a:extLst>
          </p:cNvPr>
          <p:cNvSpPr txBox="1"/>
          <p:nvPr/>
        </p:nvSpPr>
        <p:spPr>
          <a:xfrm>
            <a:off x="406244" y="4559802"/>
            <a:ext cx="663457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q"/>
              <a:defRPr/>
            </a:pP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Armazenamento de medicamentos em geral</a:t>
            </a:r>
          </a:p>
          <a:p>
            <a:pPr algn="just">
              <a:defRPr/>
            </a:pPr>
            <a:endParaRPr lang="pt-BR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Descrição dos valores máximos, mínimos e do momento;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Mensuração diária e elaboração de mapa de registro mensal;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62D549E2-510D-3EF9-7655-B8DE723A6269}"/>
              </a:ext>
            </a:extLst>
          </p:cNvPr>
          <p:cNvSpPr txBox="1"/>
          <p:nvPr/>
        </p:nvSpPr>
        <p:spPr>
          <a:xfrm>
            <a:off x="1254712" y="937674"/>
            <a:ext cx="6634574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REGISTRO DE TEMPERATURA E UMIDADE AMBIENTE/ </a:t>
            </a:r>
          </a:p>
          <a:p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REGISTRO DA TEMPERATURA DA GELADEIRA DE TERMOLÁBEIS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B6BBD200-CBE1-DC29-20A5-B1B22788A147}"/>
              </a:ext>
            </a:extLst>
          </p:cNvPr>
          <p:cNvSpPr/>
          <p:nvPr/>
        </p:nvSpPr>
        <p:spPr>
          <a:xfrm>
            <a:off x="7055750" y="4847889"/>
            <a:ext cx="2196770" cy="10724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Gráfico 7" descr="Ponto de exclamação">
            <a:extLst>
              <a:ext uri="{FF2B5EF4-FFF2-40B4-BE49-F238E27FC236}">
                <a16:creationId xmlns:a16="http://schemas.microsoft.com/office/drawing/2014/main" xmlns="" id="{5471D8E4-BE3B-272D-9F3E-575BD2A2F3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899214" y="4907298"/>
            <a:ext cx="685800" cy="9144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DA5EBC96-D371-CCA2-44E4-AC2ADA4ABF9E}"/>
              </a:ext>
            </a:extLst>
          </p:cNvPr>
          <p:cNvSpPr txBox="1"/>
          <p:nvPr/>
        </p:nvSpPr>
        <p:spPr>
          <a:xfrm>
            <a:off x="7314654" y="4993884"/>
            <a:ext cx="1678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Resetar o equipamento</a:t>
            </a:r>
          </a:p>
        </p:txBody>
      </p:sp>
    </p:spTree>
    <p:extLst>
      <p:ext uri="{BB962C8B-B14F-4D97-AF65-F5344CB8AC3E}">
        <p14:creationId xmlns:p14="http://schemas.microsoft.com/office/powerpoint/2010/main" val="3669401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576EFCB9-1848-15A4-F2C7-B3532A6B261C}"/>
              </a:ext>
            </a:extLst>
          </p:cNvPr>
          <p:cNvSpPr txBox="1">
            <a:spLocks/>
          </p:cNvSpPr>
          <p:nvPr/>
        </p:nvSpPr>
        <p:spPr>
          <a:xfrm>
            <a:off x="529623" y="346877"/>
            <a:ext cx="7073749" cy="7924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Principais dúvidas durante a fiscalização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3FCEFA04-448B-6878-4106-ED99CA64EF29}"/>
              </a:ext>
            </a:extLst>
          </p:cNvPr>
          <p:cNvSpPr txBox="1"/>
          <p:nvPr/>
        </p:nvSpPr>
        <p:spPr>
          <a:xfrm>
            <a:off x="529623" y="908720"/>
            <a:ext cx="652266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PLANO DE GERENCIAMENTO DE RESÍDUOS DE SERVIÇOS DE SAÚDE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xmlns="" id="{906EEE00-4B46-8D2F-DB88-3DF82EBC26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444409"/>
              </p:ext>
            </p:extLst>
          </p:nvPr>
        </p:nvGraphicFramePr>
        <p:xfrm>
          <a:off x="899592" y="1495755"/>
          <a:ext cx="3156054" cy="1934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60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27010">
                <a:tc>
                  <a:txBody>
                    <a:bodyPr/>
                    <a:lstStyle/>
                    <a:p>
                      <a:pPr algn="ctr"/>
                      <a:r>
                        <a:rPr lang="pt-BR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Legislação Profissional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532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b="1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Resolução</a:t>
                      </a:r>
                      <a:r>
                        <a:rPr lang="pt-BR" sz="1900" b="1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CFF 415/2004</a:t>
                      </a:r>
                      <a:endParaRPr lang="pt-BR" sz="1900" b="1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/>
                      <a:r>
                        <a:rPr lang="pt-BR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Dispõe sobre as atribuições do farmacêutico no Gerenciamento dos Resíduos dos Serviços de Saúde.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0359B932-4EF5-592F-F3B8-AE7F5FA2AD1F}"/>
              </a:ext>
            </a:extLst>
          </p:cNvPr>
          <p:cNvSpPr/>
          <p:nvPr/>
        </p:nvSpPr>
        <p:spPr>
          <a:xfrm>
            <a:off x="863518" y="4097675"/>
            <a:ext cx="3288533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É atribuição do farmacêutico a responsabilidade pela consultoria para:</a:t>
            </a:r>
          </a:p>
          <a:p>
            <a:pPr algn="ctr" eaLnBrk="0" hangingPunct="0">
              <a:buFontTx/>
              <a:buChar char="-"/>
              <a:defRPr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Elaboração;</a:t>
            </a:r>
          </a:p>
          <a:p>
            <a:pPr algn="ctr" eaLnBrk="0" hangingPunct="0">
              <a:buFontTx/>
              <a:buChar char="-"/>
              <a:defRPr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Implantação;</a:t>
            </a:r>
          </a:p>
          <a:p>
            <a:pPr algn="ctr" eaLnBrk="0" hangingPunct="0">
              <a:buFontTx/>
              <a:buChar char="-"/>
              <a:defRPr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Execução;</a:t>
            </a:r>
          </a:p>
          <a:p>
            <a:pPr algn="ctr" eaLnBrk="0" hangingPunct="0">
              <a:buFontTx/>
              <a:buChar char="-"/>
              <a:defRPr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Treinamento;</a:t>
            </a:r>
          </a:p>
          <a:p>
            <a:pPr algn="ctr" eaLnBrk="0" hangingPunct="0">
              <a:buFontTx/>
              <a:buChar char="-"/>
              <a:defRPr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Gerenciamento dos RSS</a:t>
            </a:r>
          </a:p>
        </p:txBody>
      </p:sp>
      <p:sp>
        <p:nvSpPr>
          <p:cNvPr id="10" name="Seta para baixo 9">
            <a:extLst>
              <a:ext uri="{FF2B5EF4-FFF2-40B4-BE49-F238E27FC236}">
                <a16:creationId xmlns:a16="http://schemas.microsoft.com/office/drawing/2014/main" xmlns="" id="{96D4C3E2-ABF5-AF0E-D070-F065D2B07C09}"/>
              </a:ext>
            </a:extLst>
          </p:cNvPr>
          <p:cNvSpPr/>
          <p:nvPr/>
        </p:nvSpPr>
        <p:spPr>
          <a:xfrm>
            <a:off x="2399438" y="3536521"/>
            <a:ext cx="216694" cy="4333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pt-B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xmlns="" id="{1F0C5245-996E-B52D-5353-E893CCC96A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189868"/>
              </p:ext>
            </p:extLst>
          </p:nvPr>
        </p:nvGraphicFramePr>
        <p:xfrm>
          <a:off x="5110789" y="1357070"/>
          <a:ext cx="3416034" cy="1707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6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8986">
                <a:tc>
                  <a:txBody>
                    <a:bodyPr/>
                    <a:lstStyle/>
                    <a:p>
                      <a:pPr algn="ctr"/>
                      <a:r>
                        <a:rPr lang="pt-BR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Legislação Sanitária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086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b="1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Resolução</a:t>
                      </a:r>
                      <a:r>
                        <a:rPr lang="pt-BR" sz="1900" b="1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t-BR" sz="1900" b="1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RDC ANVISA 222/18</a:t>
                      </a:r>
                      <a:r>
                        <a:rPr lang="pt-BR" sz="1900" b="1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b="0" i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Dispõe sobre o Regulamento Técnico para o gerenciamento de resíduos de serviços de saúde.</a:t>
                      </a:r>
                      <a:endParaRPr lang="pt-BR" sz="1900" b="0" i="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C0A21109-1CE5-8DD3-3839-37DFA599EE98}"/>
              </a:ext>
            </a:extLst>
          </p:cNvPr>
          <p:cNvSpPr/>
          <p:nvPr/>
        </p:nvSpPr>
        <p:spPr>
          <a:xfrm>
            <a:off x="5051685" y="3536521"/>
            <a:ext cx="3420489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PGRSS - documento que aponta e descreve as ações relativas ao manejo dos resíduos sólidos </a:t>
            </a:r>
          </a:p>
        </p:txBody>
      </p:sp>
      <p:sp>
        <p:nvSpPr>
          <p:cNvPr id="13" name="Seta para baixo 6">
            <a:extLst>
              <a:ext uri="{FF2B5EF4-FFF2-40B4-BE49-F238E27FC236}">
                <a16:creationId xmlns:a16="http://schemas.microsoft.com/office/drawing/2014/main" xmlns="" id="{A4950B5F-F376-0589-4DB3-D21690EDD46F}"/>
              </a:ext>
            </a:extLst>
          </p:cNvPr>
          <p:cNvSpPr/>
          <p:nvPr/>
        </p:nvSpPr>
        <p:spPr>
          <a:xfrm>
            <a:off x="6653583" y="3213877"/>
            <a:ext cx="216694" cy="2666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pt-B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CFD10355-2537-ABEE-C973-4CF091A9E383}"/>
              </a:ext>
            </a:extLst>
          </p:cNvPr>
          <p:cNvSpPr/>
          <p:nvPr/>
        </p:nvSpPr>
        <p:spPr>
          <a:xfrm>
            <a:off x="5039853" y="5254168"/>
            <a:ext cx="3643313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Contempla aspectos referentes à geração, segregação, acondicionamento, coleta, armazenamento, transporte, tratamento e disposição final</a:t>
            </a:r>
          </a:p>
        </p:txBody>
      </p:sp>
      <p:sp>
        <p:nvSpPr>
          <p:cNvPr id="15" name="Seta para baixo 6">
            <a:extLst>
              <a:ext uri="{FF2B5EF4-FFF2-40B4-BE49-F238E27FC236}">
                <a16:creationId xmlns:a16="http://schemas.microsoft.com/office/drawing/2014/main" xmlns="" id="{29FD9EA6-C0AB-414D-3346-27EED41A67DA}"/>
              </a:ext>
            </a:extLst>
          </p:cNvPr>
          <p:cNvSpPr/>
          <p:nvPr/>
        </p:nvSpPr>
        <p:spPr>
          <a:xfrm>
            <a:off x="6674920" y="4931850"/>
            <a:ext cx="216694" cy="2666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pt-B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767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ta para baixo 6">
            <a:extLst>
              <a:ext uri="{FF2B5EF4-FFF2-40B4-BE49-F238E27FC236}">
                <a16:creationId xmlns:a16="http://schemas.microsoft.com/office/drawing/2014/main" xmlns="" id="{A4950B5F-F376-0589-4DB3-D21690EDD46F}"/>
              </a:ext>
            </a:extLst>
          </p:cNvPr>
          <p:cNvSpPr/>
          <p:nvPr/>
        </p:nvSpPr>
        <p:spPr>
          <a:xfrm>
            <a:off x="5881012" y="3542983"/>
            <a:ext cx="216694" cy="2666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pt-BR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Seta para baixo 6">
            <a:extLst>
              <a:ext uri="{FF2B5EF4-FFF2-40B4-BE49-F238E27FC236}">
                <a16:creationId xmlns:a16="http://schemas.microsoft.com/office/drawing/2014/main" xmlns="" id="{29FD9EA6-C0AB-414D-3346-27EED41A67DA}"/>
              </a:ext>
            </a:extLst>
          </p:cNvPr>
          <p:cNvSpPr/>
          <p:nvPr/>
        </p:nvSpPr>
        <p:spPr>
          <a:xfrm>
            <a:off x="5903997" y="5008274"/>
            <a:ext cx="216694" cy="2666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pt-BR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F2F619F-ABD3-7D35-4332-AA5AAA79367B}"/>
              </a:ext>
            </a:extLst>
          </p:cNvPr>
          <p:cNvSpPr txBox="1">
            <a:spLocks/>
          </p:cNvSpPr>
          <p:nvPr/>
        </p:nvSpPr>
        <p:spPr>
          <a:xfrm>
            <a:off x="751264" y="325413"/>
            <a:ext cx="6777372" cy="7924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Principais dúvidas durante a fiscalização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xmlns="" id="{A27CC214-B5D3-85F9-5651-333331D321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977492"/>
              </p:ext>
            </p:extLst>
          </p:nvPr>
        </p:nvGraphicFramePr>
        <p:xfrm>
          <a:off x="899592" y="1283919"/>
          <a:ext cx="3454081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40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59854">
                <a:tc>
                  <a:txBody>
                    <a:bodyPr/>
                    <a:lstStyle/>
                    <a:p>
                      <a:pPr algn="ctr"/>
                      <a:r>
                        <a:rPr lang="pt-BR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Legislação Sanitária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83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b="1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Resolução</a:t>
                      </a:r>
                      <a:r>
                        <a:rPr lang="pt-BR" sz="1900" b="1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t-BR" sz="1900" b="1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RDC ANVISA 222/18</a:t>
                      </a:r>
                      <a:r>
                        <a:rPr lang="pt-BR" sz="1900" b="1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b="0" i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Dispõe sobre o Regulamento Técnico para o gerenciamento de resíduos de serviços de saúde.</a:t>
                      </a:r>
                      <a:endParaRPr lang="pt-BR" sz="1900" b="0" i="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FBFBE9B6-01CE-A321-C8F1-248F3FFCFCE2}"/>
              </a:ext>
            </a:extLst>
          </p:cNvPr>
          <p:cNvSpPr/>
          <p:nvPr/>
        </p:nvSpPr>
        <p:spPr>
          <a:xfrm>
            <a:off x="1105051" y="3319348"/>
            <a:ext cx="3034899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PGRSS - documento que aponta e descreve as ações relativas ao manejo dos resíduos sólidos </a:t>
            </a:r>
          </a:p>
        </p:txBody>
      </p:sp>
      <p:sp>
        <p:nvSpPr>
          <p:cNvPr id="5" name="Seta para baixo 6">
            <a:extLst>
              <a:ext uri="{FF2B5EF4-FFF2-40B4-BE49-F238E27FC236}">
                <a16:creationId xmlns:a16="http://schemas.microsoft.com/office/drawing/2014/main" xmlns="" id="{1FABD69B-DF17-10C8-6CC6-B646E1B5A8E3}"/>
              </a:ext>
            </a:extLst>
          </p:cNvPr>
          <p:cNvSpPr/>
          <p:nvPr/>
        </p:nvSpPr>
        <p:spPr>
          <a:xfrm>
            <a:off x="2483768" y="2981487"/>
            <a:ext cx="216694" cy="2666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3BE4356D-9C64-BF3B-EED7-748E70460855}"/>
              </a:ext>
            </a:extLst>
          </p:cNvPr>
          <p:cNvSpPr/>
          <p:nvPr/>
        </p:nvSpPr>
        <p:spPr>
          <a:xfrm>
            <a:off x="831677" y="5134243"/>
            <a:ext cx="3520875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Contempla aspectos referentes à geração, segregação, acondicionamento, coleta, armazenamento, transporte, tratamento e disposição final</a:t>
            </a:r>
          </a:p>
        </p:txBody>
      </p:sp>
      <p:sp>
        <p:nvSpPr>
          <p:cNvPr id="17" name="Seta para baixo 6">
            <a:extLst>
              <a:ext uri="{FF2B5EF4-FFF2-40B4-BE49-F238E27FC236}">
                <a16:creationId xmlns:a16="http://schemas.microsoft.com/office/drawing/2014/main" xmlns="" id="{52A571D2-1AE0-980B-930E-64656D6283DE}"/>
              </a:ext>
            </a:extLst>
          </p:cNvPr>
          <p:cNvSpPr/>
          <p:nvPr/>
        </p:nvSpPr>
        <p:spPr>
          <a:xfrm>
            <a:off x="2514153" y="4749204"/>
            <a:ext cx="216694" cy="2666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9AAB6E7F-C407-7A82-5D60-525C490339DE}"/>
              </a:ext>
            </a:extLst>
          </p:cNvPr>
          <p:cNvSpPr txBox="1"/>
          <p:nvPr/>
        </p:nvSpPr>
        <p:spPr>
          <a:xfrm>
            <a:off x="4860032" y="1857408"/>
            <a:ext cx="4032448" cy="42473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No PGRSS, o gerador deve:</a:t>
            </a:r>
          </a:p>
          <a:p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Estimar a quantidade dos RSS gerados por grupos (A, B, D e/ou E);</a:t>
            </a:r>
          </a:p>
          <a:p>
            <a:pPr marL="285750" indent="-285750">
              <a:buFontTx/>
              <a:buChar char="-"/>
            </a:pP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Quando aplicável, contemplar os procedimentos locais definidos pelo processo de logística reversa;</a:t>
            </a:r>
          </a:p>
          <a:p>
            <a:pPr marL="285750" indent="-285750">
              <a:buFontTx/>
              <a:buChar char="-"/>
            </a:pP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Apresentar documento comprobatório da capacitação e treinamento dos funcionários;</a:t>
            </a:r>
          </a:p>
          <a:p>
            <a:pPr marL="285750" indent="-285750">
              <a:buFontTx/>
              <a:buChar char="-"/>
            </a:pP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Entre outros itens descritos no art. 6º da RDC ANVISA 222/18.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101AD695-5C7B-B82D-8CB9-84DE48D8E021}"/>
              </a:ext>
            </a:extLst>
          </p:cNvPr>
          <p:cNvSpPr txBox="1"/>
          <p:nvPr/>
        </p:nvSpPr>
        <p:spPr>
          <a:xfrm>
            <a:off x="107504" y="873891"/>
            <a:ext cx="652266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PLANO DE GERENCIAMENTO DE RESÍDUOS DE SERVIÇOS DE SAÚDE</a:t>
            </a:r>
          </a:p>
        </p:txBody>
      </p:sp>
    </p:spTree>
    <p:extLst>
      <p:ext uri="{BB962C8B-B14F-4D97-AF65-F5344CB8AC3E}">
        <p14:creationId xmlns:p14="http://schemas.microsoft.com/office/powerpoint/2010/main" val="2464102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1ACDB876-4391-B026-F0EA-87EE6B799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58245"/>
            <a:ext cx="3677219" cy="5098056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848A3899-954F-DEC4-07F8-53E9456538B9}"/>
              </a:ext>
            </a:extLst>
          </p:cNvPr>
          <p:cNvSpPr/>
          <p:nvPr/>
        </p:nvSpPr>
        <p:spPr>
          <a:xfrm>
            <a:off x="4017696" y="4437112"/>
            <a:ext cx="5012792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 eaLnBrk="0" hangingPunct="0">
              <a:buFont typeface="Arial" panose="020B0604020202020204" pitchFamily="34" charset="0"/>
              <a:buChar char="•"/>
              <a:defRPr/>
            </a:pPr>
            <a:r>
              <a:rPr lang="pt-BR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 Manifesto de Transporte de Resíduos (MTR) é um documento obrigatório que registra informações da movimentação de resíduos desde a fonte geradora até a sua destinação final. </a:t>
            </a:r>
          </a:p>
          <a:p>
            <a:pPr algn="just" eaLnBrk="0" hangingPunct="0">
              <a:defRPr/>
            </a:pPr>
            <a:endParaRPr lang="pt-BR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 eaLnBrk="0" hangingPunct="0">
              <a:buFont typeface="Arial" panose="020B0604020202020204" pitchFamily="34" charset="0"/>
              <a:buChar char="•"/>
              <a:defRPr/>
            </a:pPr>
            <a:r>
              <a:rPr lang="pt-BR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Através desse registro é possível monitorar a geração, o transporte e a destinação adequada dos resíduos sólidos no Estado do Rio de Janeiro.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2D444762-5392-466C-4E08-FE2C87A74422}"/>
              </a:ext>
            </a:extLst>
          </p:cNvPr>
          <p:cNvSpPr/>
          <p:nvPr/>
        </p:nvSpPr>
        <p:spPr>
          <a:xfrm>
            <a:off x="4828964" y="2345615"/>
            <a:ext cx="2970609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É atribuição do farmacêutico a responsabilidade pela consultoria para:</a:t>
            </a:r>
          </a:p>
          <a:p>
            <a:pPr algn="ctr" eaLnBrk="0" hangingPunct="0">
              <a:buFontTx/>
              <a:buChar char="-"/>
              <a:defRPr/>
            </a:pP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Gerenciamento do RSS  </a:t>
            </a:r>
            <a:r>
              <a:rPr lang="pt-BR" sz="1600" b="1" u="sng" dirty="0">
                <a:latin typeface="Calibri" panose="020F0502020204030204" pitchFamily="34" charset="0"/>
                <a:cs typeface="Calibri" panose="020F0502020204030204" pitchFamily="34" charset="0"/>
              </a:rPr>
              <a:t>desde a geração até a disposição final</a:t>
            </a:r>
            <a:r>
              <a:rPr 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C2D570E2-84B0-8AE2-21A0-AA51B8D01950}"/>
              </a:ext>
            </a:extLst>
          </p:cNvPr>
          <p:cNvSpPr txBox="1"/>
          <p:nvPr/>
        </p:nvSpPr>
        <p:spPr>
          <a:xfrm>
            <a:off x="4937115" y="1470460"/>
            <a:ext cx="2754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Lembrando que:</a:t>
            </a:r>
          </a:p>
        </p:txBody>
      </p:sp>
      <p:sp>
        <p:nvSpPr>
          <p:cNvPr id="11" name="Seta para baixo 8">
            <a:extLst>
              <a:ext uri="{FF2B5EF4-FFF2-40B4-BE49-F238E27FC236}">
                <a16:creationId xmlns:a16="http://schemas.microsoft.com/office/drawing/2014/main" xmlns="" id="{719D41B0-2D8A-8EC8-7F60-C45D6F64DF9A}"/>
              </a:ext>
            </a:extLst>
          </p:cNvPr>
          <p:cNvSpPr/>
          <p:nvPr/>
        </p:nvSpPr>
        <p:spPr>
          <a:xfrm>
            <a:off x="6250996" y="1852592"/>
            <a:ext cx="162018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47263471-7A2F-56B8-62D5-C049231A93B2}"/>
              </a:ext>
            </a:extLst>
          </p:cNvPr>
          <p:cNvSpPr/>
          <p:nvPr/>
        </p:nvSpPr>
        <p:spPr>
          <a:xfrm>
            <a:off x="4794648" y="2068616"/>
            <a:ext cx="22236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dirty="0"/>
              <a:t>Resolução CFF nº 415/2004 </a:t>
            </a:r>
            <a:endParaRPr lang="pt-BR" sz="1200" dirty="0"/>
          </a:p>
        </p:txBody>
      </p:sp>
      <p:sp>
        <p:nvSpPr>
          <p:cNvPr id="14" name="CaixaDeTexto 6">
            <a:extLst>
              <a:ext uri="{FF2B5EF4-FFF2-40B4-BE49-F238E27FC236}">
                <a16:creationId xmlns:a16="http://schemas.microsoft.com/office/drawing/2014/main" xmlns="" id="{9138BF44-4ED6-68EB-7678-48A8D825D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4723" y="3790781"/>
            <a:ext cx="52565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pt-BR" sz="1200" b="1" dirty="0"/>
              <a:t>NOP-INEA-35 – NORMA OPERACIONAL PARA O SISTEMA ONLINE DE MANIFESTO DE TRANSPORTE DE RESIDUOS – SISTEMA MTR</a:t>
            </a:r>
            <a:r>
              <a:rPr lang="pt-BR" altLang="pt-BR" sz="1200" b="1" dirty="0"/>
              <a:t>. </a:t>
            </a:r>
          </a:p>
          <a:p>
            <a:pPr eaLnBrk="0" hangingPunct="0"/>
            <a:endParaRPr lang="pt-BR" altLang="pt-BR" sz="1200" b="1" dirty="0"/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xmlns="" id="{8485F33E-4D50-BEF7-3C05-68865CD47606}"/>
              </a:ext>
            </a:extLst>
          </p:cNvPr>
          <p:cNvSpPr txBox="1">
            <a:spLocks/>
          </p:cNvSpPr>
          <p:nvPr/>
        </p:nvSpPr>
        <p:spPr>
          <a:xfrm>
            <a:off x="528491" y="338293"/>
            <a:ext cx="8388424" cy="7924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Principais dúvidas durante a fiscalização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62CCC76C-061A-413F-5EFC-CB57E36A87DE}"/>
              </a:ext>
            </a:extLst>
          </p:cNvPr>
          <p:cNvSpPr txBox="1"/>
          <p:nvPr/>
        </p:nvSpPr>
        <p:spPr>
          <a:xfrm>
            <a:off x="1251084" y="788913"/>
            <a:ext cx="652266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PLANO DE GERENCIAMENTO DE RESÍDUOS DE SERVIÇOS DE SAÚDE</a:t>
            </a:r>
          </a:p>
        </p:txBody>
      </p:sp>
    </p:spTree>
    <p:extLst>
      <p:ext uri="{BB962C8B-B14F-4D97-AF65-F5344CB8AC3E}">
        <p14:creationId xmlns:p14="http://schemas.microsoft.com/office/powerpoint/2010/main" val="238998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8A546779-A969-69FD-1E10-14C241A6842C}"/>
              </a:ext>
            </a:extLst>
          </p:cNvPr>
          <p:cNvSpPr/>
          <p:nvPr/>
        </p:nvSpPr>
        <p:spPr>
          <a:xfrm>
            <a:off x="611560" y="1741367"/>
            <a:ext cx="756084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lphaLcParenR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Plano de Gerenciamento de Resíduos Sólidos de Saúde – PGRSS, devendo conter: </a:t>
            </a:r>
          </a:p>
          <a:p>
            <a:pPr algn="just"/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-   Identificação do estabelecimento e do responsável técnico.</a:t>
            </a:r>
          </a:p>
          <a:p>
            <a:pPr marL="285750" indent="-285750" algn="just">
              <a:buFontTx/>
              <a:buChar char="-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Identificação das classes de resíduos condizente com os resíduos potencialmente gerados no estabelecimento (Resolução CFF nº 415/2004, combinado com a RDC ANISA nº 222/2018)</a:t>
            </a:r>
          </a:p>
          <a:p>
            <a:pPr marL="285750" indent="-285750" algn="just">
              <a:buFontTx/>
              <a:buChar char="-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Todas as etapas de gerenciamento previstas na RDC ANVISA 222/18.</a:t>
            </a:r>
          </a:p>
          <a:p>
            <a:pPr marL="285750" indent="-285750" algn="just">
              <a:buFontTx/>
              <a:buChar char="-"/>
            </a:pP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b) Contrato com a firma, devidamente licenciada pelo INEA, para recolhimento dos RSS </a:t>
            </a: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Resolução CFF nº 415/2004, combinado com o inciso XI, art. 6º, RDC ANVISA nº 222/2018).</a:t>
            </a:r>
          </a:p>
          <a:p>
            <a:pPr algn="just"/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c) Manifesto Transporte de Resíduos.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4631D253-E3DE-2B62-1A07-CC25C116FEB6}"/>
              </a:ext>
            </a:extLst>
          </p:cNvPr>
          <p:cNvSpPr txBox="1">
            <a:spLocks/>
          </p:cNvSpPr>
          <p:nvPr/>
        </p:nvSpPr>
        <p:spPr>
          <a:xfrm>
            <a:off x="1691680" y="415435"/>
            <a:ext cx="6777372" cy="7924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Principais dúvidas durante a fiscalização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0F22CAE3-AA5E-43FF-2D45-561E10DD93AC}"/>
              </a:ext>
            </a:extLst>
          </p:cNvPr>
          <p:cNvSpPr txBox="1"/>
          <p:nvPr/>
        </p:nvSpPr>
        <p:spPr>
          <a:xfrm>
            <a:off x="1353922" y="1023205"/>
            <a:ext cx="652266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PLANO DE GERENCIAMENTO DE RESÍDUOS DE SERVIÇOS DE SAÚDE</a:t>
            </a:r>
          </a:p>
        </p:txBody>
      </p:sp>
    </p:spTree>
    <p:extLst>
      <p:ext uri="{BB962C8B-B14F-4D97-AF65-F5344CB8AC3E}">
        <p14:creationId xmlns:p14="http://schemas.microsoft.com/office/powerpoint/2010/main" val="2380411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781C06AA-8F32-9258-6BBA-C6220C52871F}"/>
              </a:ext>
            </a:extLst>
          </p:cNvPr>
          <p:cNvSpPr txBox="1"/>
          <p:nvPr/>
        </p:nvSpPr>
        <p:spPr>
          <a:xfrm>
            <a:off x="395536" y="1700808"/>
            <a:ext cx="80648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TERMO DE INSPEÇÃO: 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documento preenchido </a:t>
            </a:r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manual ou eletronicamente </a:t>
            </a:r>
            <a:r>
              <a:rPr lang="pt-BR" sz="2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pelo farmacêutico fiscal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destinado à verificação do exercício das atividades farmacêuticas nos estabelecimentos, sendo </a:t>
            </a:r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obrigatório seu preenchimento em todas as inspeções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(Res. CFF 700/21)</a:t>
            </a:r>
          </a:p>
        </p:txBody>
      </p:sp>
      <p:sp>
        <p:nvSpPr>
          <p:cNvPr id="6" name="Google Shape;183;p25">
            <a:extLst>
              <a:ext uri="{FF2B5EF4-FFF2-40B4-BE49-F238E27FC236}">
                <a16:creationId xmlns:a16="http://schemas.microsoft.com/office/drawing/2014/main" xmlns="" id="{8FCBD615-D600-9F40-AA7C-A7BA8BCF40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512" y="620688"/>
            <a:ext cx="7385061" cy="846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pt-BR" dirty="0"/>
              <a:t>Desdobramentos</a:t>
            </a:r>
            <a:endParaRPr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B4D7021C-6BE4-6925-D54F-855754E28751}"/>
              </a:ext>
            </a:extLst>
          </p:cNvPr>
          <p:cNvSpPr txBox="1"/>
          <p:nvPr/>
        </p:nvSpPr>
        <p:spPr>
          <a:xfrm>
            <a:off x="539552" y="3645024"/>
            <a:ext cx="7344816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Dados do estabelecimento;</a:t>
            </a:r>
          </a:p>
          <a:p>
            <a:pPr marL="285750" indent="-285750">
              <a:buFontTx/>
              <a:buChar char="-"/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Nome do RT, se houver;</a:t>
            </a:r>
          </a:p>
          <a:p>
            <a:pPr marL="285750" indent="-285750">
              <a:buFontTx/>
              <a:buChar char="-"/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Acompanhamento : Itens verificados, possíveis orientações e enquadramento de possíveis infrações.</a:t>
            </a:r>
          </a:p>
          <a:p>
            <a:pPr marL="285750" indent="-285750">
              <a:buFontTx/>
              <a:buChar char="-"/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Assinatura do informante e do farmacêutico fiscal.</a:t>
            </a:r>
          </a:p>
          <a:p>
            <a:pPr marL="285750" indent="-285750">
              <a:buFontTx/>
              <a:buChar char="-"/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e hora da lavratura;</a:t>
            </a:r>
          </a:p>
        </p:txBody>
      </p:sp>
    </p:spTree>
    <p:extLst>
      <p:ext uri="{BB962C8B-B14F-4D97-AF65-F5344CB8AC3E}">
        <p14:creationId xmlns:p14="http://schemas.microsoft.com/office/powerpoint/2010/main" val="3768428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42125" y="1300698"/>
            <a:ext cx="252151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Termo de inspeção</a:t>
            </a:r>
          </a:p>
        </p:txBody>
      </p:sp>
      <p:sp>
        <p:nvSpPr>
          <p:cNvPr id="12" name="Seta para baixo 11"/>
          <p:cNvSpPr/>
          <p:nvPr/>
        </p:nvSpPr>
        <p:spPr>
          <a:xfrm>
            <a:off x="2307915" y="1869065"/>
            <a:ext cx="189934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Google Shape;183;p25"/>
          <p:cNvSpPr txBox="1">
            <a:spLocks noGrp="1"/>
          </p:cNvSpPr>
          <p:nvPr>
            <p:ph type="title"/>
          </p:nvPr>
        </p:nvSpPr>
        <p:spPr>
          <a:xfrm>
            <a:off x="214897" y="350085"/>
            <a:ext cx="7385061" cy="846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pt-BR" dirty="0"/>
              <a:t>Desdobramentos</a:t>
            </a:r>
            <a:endParaRPr dirty="0"/>
          </a:p>
        </p:txBody>
      </p:sp>
      <p:sp>
        <p:nvSpPr>
          <p:cNvPr id="22" name="Retângulo 21"/>
          <p:cNvSpPr/>
          <p:nvPr/>
        </p:nvSpPr>
        <p:spPr>
          <a:xfrm>
            <a:off x="770703" y="2695012"/>
            <a:ext cx="3316855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Farmacêutico: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Necessidade de esclarecimentos ou possíveis</a:t>
            </a:r>
          </a:p>
          <a:p>
            <a:pPr algn="ctr"/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Infrações ao código de ética </a:t>
            </a:r>
          </a:p>
          <a:p>
            <a:pPr algn="ctr"/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(Res. CFF 724/24) 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1187766" y="5273913"/>
            <a:ext cx="2592288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Notificação RT; Convocação RT;</a:t>
            </a:r>
          </a:p>
          <a:p>
            <a:pPr algn="ctr"/>
            <a:r>
              <a:rPr lang="pt-BR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Processo Ético-disciplinar</a:t>
            </a:r>
          </a:p>
        </p:txBody>
      </p:sp>
      <p:sp>
        <p:nvSpPr>
          <p:cNvPr id="24" name="Seta para baixo 23"/>
          <p:cNvSpPr/>
          <p:nvPr/>
        </p:nvSpPr>
        <p:spPr>
          <a:xfrm>
            <a:off x="2307915" y="4472461"/>
            <a:ext cx="208900" cy="6198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310CD1F1-CE54-6797-9B31-0E74F890BA62}"/>
              </a:ext>
            </a:extLst>
          </p:cNvPr>
          <p:cNvSpPr txBox="1"/>
          <p:nvPr/>
        </p:nvSpPr>
        <p:spPr>
          <a:xfrm>
            <a:off x="5451105" y="1335524"/>
            <a:ext cx="252151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Termo de inspeção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9D767929-411E-900E-848B-A9B12BAB3D73}"/>
              </a:ext>
            </a:extLst>
          </p:cNvPr>
          <p:cNvSpPr txBox="1"/>
          <p:nvPr/>
        </p:nvSpPr>
        <p:spPr>
          <a:xfrm>
            <a:off x="5100361" y="2750489"/>
            <a:ext cx="3216055" cy="13234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Estabelecimento:</a:t>
            </a:r>
          </a:p>
          <a:p>
            <a:pPr algn="ctr"/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Infração ao art. 24 da lei 3820/1960, Res CFF 700/21 e Res CFF 749/23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091F3C12-5612-FDCF-61DC-EA8FDD49B72F}"/>
              </a:ext>
            </a:extLst>
          </p:cNvPr>
          <p:cNvSpPr txBox="1"/>
          <p:nvPr/>
        </p:nvSpPr>
        <p:spPr>
          <a:xfrm>
            <a:off x="5449368" y="5403410"/>
            <a:ext cx="259228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 de infração</a:t>
            </a:r>
          </a:p>
        </p:txBody>
      </p:sp>
      <p:sp>
        <p:nvSpPr>
          <p:cNvPr id="6" name="Seta para baixo 6">
            <a:extLst>
              <a:ext uri="{FF2B5EF4-FFF2-40B4-BE49-F238E27FC236}">
                <a16:creationId xmlns:a16="http://schemas.microsoft.com/office/drawing/2014/main" xmlns="" id="{4714ED4E-F4C6-868A-0FBF-DBD210E60238}"/>
              </a:ext>
            </a:extLst>
          </p:cNvPr>
          <p:cNvSpPr/>
          <p:nvPr/>
        </p:nvSpPr>
        <p:spPr>
          <a:xfrm>
            <a:off x="6603233" y="1986664"/>
            <a:ext cx="210313" cy="6198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eta para baixo 7">
            <a:extLst>
              <a:ext uri="{FF2B5EF4-FFF2-40B4-BE49-F238E27FC236}">
                <a16:creationId xmlns:a16="http://schemas.microsoft.com/office/drawing/2014/main" xmlns="" id="{1A83A9AC-B184-6185-5B0C-E3B11C7183B8}"/>
              </a:ext>
            </a:extLst>
          </p:cNvPr>
          <p:cNvSpPr/>
          <p:nvPr/>
        </p:nvSpPr>
        <p:spPr>
          <a:xfrm>
            <a:off x="6567237" y="4400662"/>
            <a:ext cx="210313" cy="6198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338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armacêutico desesperado">
            <a:extLst>
              <a:ext uri="{FF2B5EF4-FFF2-40B4-BE49-F238E27FC236}">
                <a16:creationId xmlns:a16="http://schemas.microsoft.com/office/drawing/2014/main" xmlns="" id="{D3390865-6178-B934-A8D0-C22B553897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2"/>
          <a:stretch/>
        </p:blipFill>
        <p:spPr bwMode="auto">
          <a:xfrm>
            <a:off x="1763696" y="1793829"/>
            <a:ext cx="5441172" cy="377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alão de Pensamento: Nuvem 4">
            <a:extLst>
              <a:ext uri="{FF2B5EF4-FFF2-40B4-BE49-F238E27FC236}">
                <a16:creationId xmlns:a16="http://schemas.microsoft.com/office/drawing/2014/main" xmlns="" id="{8317073E-174D-2ED6-BD47-1956AA5E0C40}"/>
              </a:ext>
            </a:extLst>
          </p:cNvPr>
          <p:cNvSpPr/>
          <p:nvPr/>
        </p:nvSpPr>
        <p:spPr>
          <a:xfrm flipH="1">
            <a:off x="621661" y="564865"/>
            <a:ext cx="1835714" cy="1415729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+mj-lt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DD11E322-285C-6F06-BD1D-A67C3ACAB596}"/>
              </a:ext>
            </a:extLst>
          </p:cNvPr>
          <p:cNvSpPr txBox="1"/>
          <p:nvPr/>
        </p:nvSpPr>
        <p:spPr>
          <a:xfrm>
            <a:off x="1722892" y="5549170"/>
            <a:ext cx="4620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+mj-lt"/>
                <a:cs typeface="Arial" panose="020B0604020202020204" pitchFamily="34" charset="0"/>
              </a:rPr>
              <a:t>FONTE: https://pt.dreamstime.com/fotos-de-stock-royalty-free-farmac%C3%AAutico-desesperado-image12113828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E9C45F5A-6E9C-0240-A7FE-0506168A37E8}"/>
              </a:ext>
            </a:extLst>
          </p:cNvPr>
          <p:cNvSpPr txBox="1"/>
          <p:nvPr/>
        </p:nvSpPr>
        <p:spPr>
          <a:xfrm>
            <a:off x="1077606" y="1011097"/>
            <a:ext cx="1290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+mj-lt"/>
              </a:rPr>
              <a:t>Vigilância Sanitária</a:t>
            </a:r>
          </a:p>
        </p:txBody>
      </p:sp>
      <p:sp>
        <p:nvSpPr>
          <p:cNvPr id="8" name="Balão de Pensamento: Nuvem 7">
            <a:extLst>
              <a:ext uri="{FF2B5EF4-FFF2-40B4-BE49-F238E27FC236}">
                <a16:creationId xmlns:a16="http://schemas.microsoft.com/office/drawing/2014/main" xmlns="" id="{37120584-18D4-D33C-1B40-35EA5A2BE46A}"/>
              </a:ext>
            </a:extLst>
          </p:cNvPr>
          <p:cNvSpPr/>
          <p:nvPr/>
        </p:nvSpPr>
        <p:spPr>
          <a:xfrm rot="-1020000" flipH="1">
            <a:off x="300934" y="2685119"/>
            <a:ext cx="1651779" cy="1145127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+mj-lt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39792632-E4AB-3597-F340-83EB331DA616}"/>
              </a:ext>
            </a:extLst>
          </p:cNvPr>
          <p:cNvSpPr txBox="1"/>
          <p:nvPr/>
        </p:nvSpPr>
        <p:spPr>
          <a:xfrm>
            <a:off x="736675" y="3073016"/>
            <a:ext cx="134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+mj-lt"/>
              </a:rPr>
              <a:t>CRF</a:t>
            </a:r>
          </a:p>
        </p:txBody>
      </p:sp>
      <p:sp>
        <p:nvSpPr>
          <p:cNvPr id="10" name="Balão de Pensamento: Nuvem 9">
            <a:extLst>
              <a:ext uri="{FF2B5EF4-FFF2-40B4-BE49-F238E27FC236}">
                <a16:creationId xmlns:a16="http://schemas.microsoft.com/office/drawing/2014/main" xmlns="" id="{DE928B6F-E212-108D-989C-F9466753DB80}"/>
              </a:ext>
            </a:extLst>
          </p:cNvPr>
          <p:cNvSpPr/>
          <p:nvPr/>
        </p:nvSpPr>
        <p:spPr>
          <a:xfrm>
            <a:off x="4086715" y="472669"/>
            <a:ext cx="1754580" cy="1313735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+mj-lt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01E258A9-B70F-5ECA-059E-FA6EAB1E3E0C}"/>
              </a:ext>
            </a:extLst>
          </p:cNvPr>
          <p:cNvSpPr txBox="1"/>
          <p:nvPr/>
        </p:nvSpPr>
        <p:spPr>
          <a:xfrm>
            <a:off x="4270753" y="964931"/>
            <a:ext cx="138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+mj-lt"/>
              </a:rPr>
              <a:t>PROCON</a:t>
            </a:r>
          </a:p>
        </p:txBody>
      </p:sp>
      <p:sp>
        <p:nvSpPr>
          <p:cNvPr id="12" name="Balão de Pensamento: Nuvem 11">
            <a:extLst>
              <a:ext uri="{FF2B5EF4-FFF2-40B4-BE49-F238E27FC236}">
                <a16:creationId xmlns:a16="http://schemas.microsoft.com/office/drawing/2014/main" xmlns="" id="{CED8A958-D97C-3F1D-2E3B-8DEC0B2893E2}"/>
              </a:ext>
            </a:extLst>
          </p:cNvPr>
          <p:cNvSpPr/>
          <p:nvPr/>
        </p:nvSpPr>
        <p:spPr>
          <a:xfrm rot="1020000">
            <a:off x="6940970" y="848221"/>
            <a:ext cx="1842310" cy="1514904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+mj-lt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0B48D0AE-F2CA-9029-F350-8F7515D43CA1}"/>
              </a:ext>
            </a:extLst>
          </p:cNvPr>
          <p:cNvSpPr txBox="1"/>
          <p:nvPr/>
        </p:nvSpPr>
        <p:spPr>
          <a:xfrm>
            <a:off x="7277103" y="1149597"/>
            <a:ext cx="1170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+mj-lt"/>
              </a:rPr>
              <a:t>DECON/</a:t>
            </a:r>
          </a:p>
          <a:p>
            <a:r>
              <a:rPr lang="pt-BR" b="1" dirty="0">
                <a:latin typeface="+mj-lt"/>
              </a:rPr>
              <a:t>POLÍCIA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8C1F28D4-B244-4BEC-0FD1-BE87AE594564}"/>
              </a:ext>
            </a:extLst>
          </p:cNvPr>
          <p:cNvSpPr txBox="1"/>
          <p:nvPr/>
        </p:nvSpPr>
        <p:spPr>
          <a:xfrm>
            <a:off x="638766" y="5991951"/>
            <a:ext cx="7821666" cy="4001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b="1" dirty="0">
                <a:cs typeface="Arial" panose="020B0604020202020204" pitchFamily="34" charset="0"/>
              </a:rPr>
              <a:t>Abordagens complementares, diferentes encaminhamentos...</a:t>
            </a:r>
          </a:p>
        </p:txBody>
      </p:sp>
    </p:spTree>
    <p:extLst>
      <p:ext uri="{BB962C8B-B14F-4D97-AF65-F5344CB8AC3E}">
        <p14:creationId xmlns:p14="http://schemas.microsoft.com/office/powerpoint/2010/main" val="2818974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533F6FD7-B737-3BDB-6F7A-7DCBACA37467}"/>
              </a:ext>
            </a:extLst>
          </p:cNvPr>
          <p:cNvSpPr/>
          <p:nvPr/>
        </p:nvSpPr>
        <p:spPr>
          <a:xfrm>
            <a:off x="179511" y="3284806"/>
            <a:ext cx="4944171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Art. 24 - As sanções disciplinares, definidas nos termos da seção III desta resolução e conforme previstas na Lei Federal nº 3.820/60, consistem em:</a:t>
            </a:r>
          </a:p>
          <a:p>
            <a:pPr algn="just"/>
            <a:r>
              <a:rPr lang="pt-BR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- </a:t>
            </a:r>
            <a:r>
              <a:rPr lang="pt-BR" sz="16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advertência</a:t>
            </a:r>
            <a:r>
              <a:rPr lang="pt-BR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com ou sem o uso da palavra "censura", sem publicidade, mas com registro no prontuário;</a:t>
            </a:r>
          </a:p>
          <a:p>
            <a:pPr algn="just"/>
            <a:r>
              <a:rPr lang="pt-BR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II - </a:t>
            </a:r>
            <a:r>
              <a:rPr lang="pt-BR" sz="16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multa</a:t>
            </a:r>
            <a:r>
              <a:rPr lang="pt-BR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no valor de 1 (um) salário mínimo a 3 (três) salários mínimos regionais, que será elevada ao dobro em caso de reincidência;</a:t>
            </a:r>
          </a:p>
          <a:p>
            <a:pPr algn="just"/>
            <a:r>
              <a:rPr lang="pt-BR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III - </a:t>
            </a:r>
            <a:r>
              <a:rPr lang="pt-BR" sz="16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suspensão</a:t>
            </a:r>
            <a:r>
              <a:rPr lang="pt-BR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 3 (três) meses a 1 (um) ano;</a:t>
            </a:r>
          </a:p>
          <a:p>
            <a:pPr algn="just"/>
            <a:r>
              <a:rPr lang="pt-BR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IV - </a:t>
            </a:r>
            <a:r>
              <a:rPr lang="pt-BR" sz="16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eliminação.</a:t>
            </a:r>
          </a:p>
        </p:txBody>
      </p:sp>
      <p:sp>
        <p:nvSpPr>
          <p:cNvPr id="5" name="Seta para baixo 5">
            <a:extLst>
              <a:ext uri="{FF2B5EF4-FFF2-40B4-BE49-F238E27FC236}">
                <a16:creationId xmlns:a16="http://schemas.microsoft.com/office/drawing/2014/main" xmlns="" id="{DE2EC981-7869-227B-5598-281104700458}"/>
              </a:ext>
            </a:extLst>
          </p:cNvPr>
          <p:cNvSpPr/>
          <p:nvPr/>
        </p:nvSpPr>
        <p:spPr>
          <a:xfrm>
            <a:off x="2157223" y="2087316"/>
            <a:ext cx="358775" cy="216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pt-B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204C6EA6-FD08-E6BC-1678-1355A6822486}"/>
              </a:ext>
            </a:extLst>
          </p:cNvPr>
          <p:cNvSpPr/>
          <p:nvPr/>
        </p:nvSpPr>
        <p:spPr>
          <a:xfrm>
            <a:off x="438148" y="1113453"/>
            <a:ext cx="3811045" cy="8753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Infrações e sanções éticas profissionais</a:t>
            </a:r>
          </a:p>
          <a:p>
            <a:pPr algn="ctr"/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Resolução</a:t>
            </a:r>
            <a:r>
              <a:rPr lang="pt-BR" sz="2000" b="1" baseline="0" dirty="0">
                <a:latin typeface="Calibri" panose="020F0502020204030204" pitchFamily="34" charset="0"/>
                <a:cs typeface="Calibri" panose="020F0502020204030204" pitchFamily="34" charset="0"/>
              </a:rPr>
              <a:t> CFF 724/22)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D1FEF8E5-56AA-21AD-65C9-4BC3709292C9}"/>
              </a:ext>
            </a:extLst>
          </p:cNvPr>
          <p:cNvSpPr txBox="1"/>
          <p:nvPr/>
        </p:nvSpPr>
        <p:spPr>
          <a:xfrm>
            <a:off x="5357232" y="3522017"/>
            <a:ext cx="3761693" cy="28007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Art. 24 - As empresas e estabelecimentos que exploram serviços para os quais são necessárias</a:t>
            </a:r>
          </a:p>
          <a:p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atividades de profissional farmacêutico deverão provar, perante os Conselhos Federal e Regionais que essas </a:t>
            </a:r>
            <a:r>
              <a:rPr 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  <a:t>atividades são exercidas por profissionais habilitados e registrados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Aos infratores deste artigo será aplicada </a:t>
            </a:r>
            <a:r>
              <a:rPr lang="pt-BR" sz="1600" b="1" u="sng" dirty="0">
                <a:latin typeface="Calibri" panose="020F0502020204030204" pitchFamily="34" charset="0"/>
                <a:cs typeface="Calibri" panose="020F0502020204030204" pitchFamily="34" charset="0"/>
              </a:rPr>
              <a:t>multa</a:t>
            </a:r>
            <a:r>
              <a:rPr lang="pt-BR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pelo respectivo Conselho Regional 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A69E96FB-AEA3-05C1-5301-27C88E0D3148}"/>
              </a:ext>
            </a:extLst>
          </p:cNvPr>
          <p:cNvSpPr/>
          <p:nvPr/>
        </p:nvSpPr>
        <p:spPr>
          <a:xfrm>
            <a:off x="5288865" y="1112775"/>
            <a:ext cx="3589549" cy="8753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Infrações cometidas pelos estabelecimentos</a:t>
            </a:r>
          </a:p>
          <a:p>
            <a:pPr algn="ctr"/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(Lei 3820/1960, Res CFF 566)</a:t>
            </a:r>
          </a:p>
        </p:txBody>
      </p:sp>
      <p:sp>
        <p:nvSpPr>
          <p:cNvPr id="10" name="Seta para baixo 5">
            <a:extLst>
              <a:ext uri="{FF2B5EF4-FFF2-40B4-BE49-F238E27FC236}">
                <a16:creationId xmlns:a16="http://schemas.microsoft.com/office/drawing/2014/main" xmlns="" id="{B59E44A2-FEDC-FDB9-A3CD-40E74708EAB9}"/>
              </a:ext>
            </a:extLst>
          </p:cNvPr>
          <p:cNvSpPr/>
          <p:nvPr/>
        </p:nvSpPr>
        <p:spPr>
          <a:xfrm>
            <a:off x="6929203" y="2036521"/>
            <a:ext cx="308876" cy="4333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pt-B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tângulo: Cantos Arredondados 9">
            <a:extLst>
              <a:ext uri="{FF2B5EF4-FFF2-40B4-BE49-F238E27FC236}">
                <a16:creationId xmlns:a16="http://schemas.microsoft.com/office/drawing/2014/main" xmlns="" id="{A9E3755D-7919-1F24-859C-5AD1F1238207}"/>
              </a:ext>
            </a:extLst>
          </p:cNvPr>
          <p:cNvSpPr/>
          <p:nvPr/>
        </p:nvSpPr>
        <p:spPr>
          <a:xfrm>
            <a:off x="2815380" y="5949280"/>
            <a:ext cx="2308303" cy="7745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Garantia da Empregabilidade</a:t>
            </a:r>
          </a:p>
        </p:txBody>
      </p:sp>
      <p:pic>
        <p:nvPicPr>
          <p:cNvPr id="12" name="Gráfico 11" descr="Ponto de exclamação">
            <a:extLst>
              <a:ext uri="{FF2B5EF4-FFF2-40B4-BE49-F238E27FC236}">
                <a16:creationId xmlns:a16="http://schemas.microsoft.com/office/drawing/2014/main" xmlns="" id="{222F90BE-C0C1-2149-733D-16F0E84213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523694" y="5949280"/>
            <a:ext cx="774596" cy="774596"/>
          </a:xfrm>
          <a:prstGeom prst="rect">
            <a:avLst/>
          </a:prstGeom>
        </p:spPr>
      </p:pic>
      <p:sp>
        <p:nvSpPr>
          <p:cNvPr id="13" name="Google Shape;183;p25"/>
          <p:cNvSpPr txBox="1">
            <a:spLocks noGrp="1"/>
          </p:cNvSpPr>
          <p:nvPr>
            <p:ph type="title"/>
          </p:nvPr>
        </p:nvSpPr>
        <p:spPr>
          <a:xfrm>
            <a:off x="214897" y="350085"/>
            <a:ext cx="7385061" cy="846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pt-BR" dirty="0"/>
              <a:t>Desdobramentos</a:t>
            </a:r>
            <a:endParaRPr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787497" y="2549159"/>
            <a:ext cx="259228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Processo administrativo fiscal</a:t>
            </a:r>
          </a:p>
        </p:txBody>
      </p:sp>
      <p:sp>
        <p:nvSpPr>
          <p:cNvPr id="2" name="Seta para baixo 1"/>
          <p:cNvSpPr/>
          <p:nvPr/>
        </p:nvSpPr>
        <p:spPr>
          <a:xfrm>
            <a:off x="6990170" y="3226951"/>
            <a:ext cx="222715" cy="295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1047526" y="2408248"/>
            <a:ext cx="2592288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Processo ético- disciplinar</a:t>
            </a:r>
          </a:p>
        </p:txBody>
      </p:sp>
      <p:sp>
        <p:nvSpPr>
          <p:cNvPr id="16" name="Seta para baixo 15"/>
          <p:cNvSpPr/>
          <p:nvPr/>
        </p:nvSpPr>
        <p:spPr>
          <a:xfrm>
            <a:off x="2225252" y="2910026"/>
            <a:ext cx="222715" cy="295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357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DE031ED3-BE31-F75E-3BED-8D6603F55C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8309186"/>
              </p:ext>
            </p:extLst>
          </p:nvPr>
        </p:nvGraphicFramePr>
        <p:xfrm>
          <a:off x="-1044624" y="1124744"/>
          <a:ext cx="11385395" cy="5195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11E4C6FD-BD48-F54B-9715-62B9DDEABF63}"/>
              </a:ext>
            </a:extLst>
          </p:cNvPr>
          <p:cNvSpPr txBox="1"/>
          <p:nvPr/>
        </p:nvSpPr>
        <p:spPr>
          <a:xfrm>
            <a:off x="829620" y="6402814"/>
            <a:ext cx="4534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cs typeface="Arial" panose="020B0604020202020204" pitchFamily="34" charset="0"/>
              </a:rPr>
              <a:t>Res. CFF nº 700/21, Lei Federal nº 3820/1960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A69E96FB-AEA3-05C1-5301-27C88E0D3148}"/>
              </a:ext>
            </a:extLst>
          </p:cNvPr>
          <p:cNvSpPr/>
          <p:nvPr/>
        </p:nvSpPr>
        <p:spPr>
          <a:xfrm>
            <a:off x="539552" y="548680"/>
            <a:ext cx="5184576" cy="4440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Infrações cometidas pelos estabelecimentos</a:t>
            </a:r>
          </a:p>
        </p:txBody>
      </p:sp>
    </p:spTree>
    <p:extLst>
      <p:ext uri="{BB962C8B-B14F-4D97-AF65-F5344CB8AC3E}">
        <p14:creationId xmlns:p14="http://schemas.microsoft.com/office/powerpoint/2010/main" val="2417907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34843" y="1335524"/>
            <a:ext cx="2521514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Termo de inspeção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4099" y="2750489"/>
            <a:ext cx="3216055" cy="110799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Infração ao art. 24 da lei 3820/1960, Res CFF 700/21 e Res CFF 749/23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64069" y="4753035"/>
            <a:ext cx="259228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Processo administrativo fiscal</a:t>
            </a:r>
          </a:p>
        </p:txBody>
      </p:sp>
      <p:sp>
        <p:nvSpPr>
          <p:cNvPr id="7" name="Seta para baixo 6"/>
          <p:cNvSpPr/>
          <p:nvPr/>
        </p:nvSpPr>
        <p:spPr>
          <a:xfrm>
            <a:off x="1586971" y="1986664"/>
            <a:ext cx="210313" cy="6198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eta para baixo 7"/>
          <p:cNvSpPr/>
          <p:nvPr/>
        </p:nvSpPr>
        <p:spPr>
          <a:xfrm>
            <a:off x="1554308" y="3967100"/>
            <a:ext cx="210313" cy="6198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Google Shape;173;p23"/>
          <p:cNvSpPr txBox="1">
            <a:spLocks/>
          </p:cNvSpPr>
          <p:nvPr/>
        </p:nvSpPr>
        <p:spPr>
          <a:xfrm>
            <a:off x="3576403" y="908720"/>
            <a:ext cx="5472608" cy="4441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68300">
              <a:spcBef>
                <a:spcPts val="0"/>
              </a:spcBef>
              <a:buClrTx/>
              <a:buSzPts val="2000"/>
              <a:buFont typeface="Century Gothic"/>
              <a:buChar char="►"/>
            </a:pPr>
            <a:r>
              <a:rPr lang="pt-BR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empresa é notificada pelos correios do auto de infração;</a:t>
            </a:r>
          </a:p>
          <a:p>
            <a:pPr marL="342900" indent="0">
              <a:spcBef>
                <a:spcPts val="0"/>
              </a:spcBef>
              <a:buClrTx/>
              <a:buFont typeface="Arial" pitchFamily="34" charset="0"/>
              <a:buNone/>
            </a:pPr>
            <a:endParaRPr lang="pt-BR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68300">
              <a:spcBef>
                <a:spcPts val="1000"/>
              </a:spcBef>
              <a:buClrTx/>
              <a:buSzPts val="2000"/>
              <a:buFont typeface="Century Gothic"/>
              <a:buChar char="►"/>
            </a:pPr>
            <a:r>
              <a:rPr lang="pt-BR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Prazo de 5 dias para apresentar defesa escrita;</a:t>
            </a:r>
          </a:p>
          <a:p>
            <a:pPr marL="342900" indent="0">
              <a:spcBef>
                <a:spcPts val="1000"/>
              </a:spcBef>
              <a:buClrTx/>
              <a:buFont typeface="Arial" pitchFamily="34" charset="0"/>
              <a:buNone/>
            </a:pPr>
            <a:endParaRPr lang="pt-BR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68300">
              <a:spcBef>
                <a:spcPts val="1000"/>
              </a:spcBef>
              <a:buClrTx/>
              <a:buSzPts val="2000"/>
              <a:buFont typeface="Century Gothic"/>
              <a:buChar char="►"/>
            </a:pPr>
            <a:r>
              <a:rPr lang="pt-BR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defesa deverá ser realizada pelo representante legal ou o seu procurador;</a:t>
            </a:r>
          </a:p>
          <a:p>
            <a:pPr marL="342900" indent="0">
              <a:spcBef>
                <a:spcPts val="1000"/>
              </a:spcBef>
              <a:buClrTx/>
              <a:buFont typeface="Arial" pitchFamily="34" charset="0"/>
              <a:buNone/>
            </a:pPr>
            <a:endParaRPr lang="pt-BR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68300">
              <a:spcBef>
                <a:spcPts val="1000"/>
              </a:spcBef>
              <a:buClrTx/>
              <a:buSzPts val="2000"/>
              <a:buFont typeface="Century Gothic"/>
              <a:buChar char="►"/>
            </a:pPr>
            <a:r>
              <a:rPr lang="pt-BR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defesa deve ser protocolada na sede/seccionais ou enviada pelos correios;</a:t>
            </a:r>
          </a:p>
          <a:p>
            <a:pPr marL="342900" indent="0">
              <a:spcBef>
                <a:spcPts val="1000"/>
              </a:spcBef>
              <a:buClrTx/>
              <a:buFont typeface="Arial" pitchFamily="34" charset="0"/>
              <a:buNone/>
            </a:pPr>
            <a:endParaRPr lang="pt-BR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68300">
              <a:spcBef>
                <a:spcPts val="1000"/>
              </a:spcBef>
              <a:buClrTx/>
              <a:buSzPts val="2000"/>
              <a:buFont typeface="Century Gothic"/>
              <a:buChar char="►"/>
            </a:pPr>
            <a:r>
              <a:rPr lang="pt-BR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Atentar para a documentação obrigatória a ser anexada na defesa: </a:t>
            </a:r>
          </a:p>
        </p:txBody>
      </p:sp>
      <p:sp>
        <p:nvSpPr>
          <p:cNvPr id="12" name="Google Shape;183;p25"/>
          <p:cNvSpPr txBox="1">
            <a:spLocks noGrp="1"/>
          </p:cNvSpPr>
          <p:nvPr>
            <p:ph type="title"/>
          </p:nvPr>
        </p:nvSpPr>
        <p:spPr>
          <a:xfrm>
            <a:off x="163152" y="291437"/>
            <a:ext cx="7385061" cy="846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pt-BR" dirty="0"/>
              <a:t>Desdobramentos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911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>
            <a:spLocks noGrp="1"/>
          </p:cNvSpPr>
          <p:nvPr>
            <p:ph type="body" idx="1"/>
          </p:nvPr>
        </p:nvSpPr>
        <p:spPr>
          <a:xfrm>
            <a:off x="467544" y="1196752"/>
            <a:ext cx="8208912" cy="61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58140" algn="just" rtl="0">
              <a:spcBef>
                <a:spcPts val="0"/>
              </a:spcBef>
              <a:spcAft>
                <a:spcPts val="0"/>
              </a:spcAft>
              <a:buClrTx/>
              <a:buSzPct val="80000"/>
              <a:buChar char="►"/>
            </a:pPr>
            <a:r>
              <a:rPr lang="pt-BR" sz="1200" dirty="0"/>
              <a:t>Requerimento dirigido ao Presidente do Conselho Regional de Farmácia do Rio de Janeiro; modelo no site.</a:t>
            </a:r>
            <a:endParaRPr sz="1200" dirty="0"/>
          </a:p>
          <a:p>
            <a:pPr marL="342900" lvl="0" indent="-358140" algn="just" rtl="0">
              <a:spcBef>
                <a:spcPts val="1000"/>
              </a:spcBef>
              <a:spcAft>
                <a:spcPts val="0"/>
              </a:spcAft>
              <a:buClrTx/>
              <a:buSzPct val="80000"/>
              <a:buChar char="►"/>
            </a:pPr>
            <a:r>
              <a:rPr lang="pt-BR" sz="1200" dirty="0"/>
              <a:t>A qualificação do autuado (razão social, endereço completo, CNPJ, número do auto);</a:t>
            </a:r>
            <a:endParaRPr sz="1200" dirty="0"/>
          </a:p>
          <a:p>
            <a:pPr marL="342900" lvl="0" indent="-358140" algn="just" rtl="0">
              <a:spcBef>
                <a:spcPts val="1000"/>
              </a:spcBef>
              <a:spcAft>
                <a:spcPts val="0"/>
              </a:spcAft>
              <a:buClrTx/>
              <a:buSzPct val="80000"/>
              <a:buChar char="►"/>
            </a:pPr>
            <a:r>
              <a:rPr lang="pt-BR" sz="1200" dirty="0"/>
              <a:t>Os motivos de fato e de direito em que se fundamenta (o que se alega para o cancelamento do Auto);</a:t>
            </a:r>
            <a:endParaRPr sz="1200" dirty="0"/>
          </a:p>
          <a:p>
            <a:pPr marL="342900" lvl="0" indent="-358140" algn="just" rtl="0">
              <a:spcBef>
                <a:spcPts val="1000"/>
              </a:spcBef>
              <a:spcAft>
                <a:spcPts val="0"/>
              </a:spcAft>
              <a:buClrTx/>
              <a:buSzPct val="80000"/>
              <a:buChar char="►"/>
            </a:pPr>
            <a:r>
              <a:rPr lang="pt-BR" sz="1200" dirty="0"/>
              <a:t>O pedido de diligências, expondo os motivos que as justifiquem;</a:t>
            </a:r>
            <a:endParaRPr sz="1200" dirty="0"/>
          </a:p>
          <a:p>
            <a:pPr marL="342900" lvl="0" indent="-358140" algn="just" rtl="0">
              <a:spcBef>
                <a:spcPts val="1000"/>
              </a:spcBef>
              <a:spcAft>
                <a:spcPts val="0"/>
              </a:spcAft>
              <a:buClrTx/>
              <a:buSzPct val="80000"/>
              <a:buChar char="►"/>
            </a:pPr>
            <a:r>
              <a:rPr lang="pt-BR" sz="1200" dirty="0"/>
              <a:t>A assinatura do representante legal da empresa ou estabelecimento, que deverá anexar procuração, contrato social ou documento equivalente que conceda tais poderes, sob pena de não conhecimento.</a:t>
            </a:r>
            <a:endParaRPr sz="1200" dirty="0"/>
          </a:p>
          <a:p>
            <a:pPr marL="342900" lvl="0" indent="-358140" algn="just" rtl="0">
              <a:spcBef>
                <a:spcPts val="1000"/>
              </a:spcBef>
              <a:spcAft>
                <a:spcPts val="0"/>
              </a:spcAft>
              <a:buClrTx/>
              <a:buSzPct val="80000"/>
              <a:buChar char="►"/>
            </a:pPr>
            <a:r>
              <a:rPr lang="pt-BR" sz="1200" dirty="0"/>
              <a:t>Caso o defendente seja sócio da empresa é necessário somente anexar cópia do contrato social (ou equivalente).</a:t>
            </a:r>
            <a:endParaRPr sz="1200" dirty="0"/>
          </a:p>
          <a:p>
            <a:pPr marL="342900" lvl="0" indent="-358140" algn="just" rtl="0">
              <a:spcBef>
                <a:spcPts val="1000"/>
              </a:spcBef>
              <a:spcAft>
                <a:spcPts val="0"/>
              </a:spcAft>
              <a:buClrTx/>
              <a:buSzPct val="80000"/>
              <a:buChar char="►"/>
            </a:pPr>
            <a:r>
              <a:rPr lang="pt-BR" sz="1200" dirty="0"/>
              <a:t>Caso o defendente seja um procurador, é necessário anexar além da  procuração simples (particular), cópia do contrato social (ou equivalente como, por exemplo, registro de firma individual, ata de assembleia, estatuto e Decreto/Portaria no caso de órgão pública) e cópia da identidade do outorgado, juntamente com o original para conferência.</a:t>
            </a:r>
            <a:endParaRPr sz="1200" dirty="0"/>
          </a:p>
          <a:p>
            <a:pPr marL="342900" lvl="0" indent="-358140" algn="just" rtl="0">
              <a:spcBef>
                <a:spcPts val="1000"/>
              </a:spcBef>
              <a:spcAft>
                <a:spcPts val="0"/>
              </a:spcAft>
              <a:buClrTx/>
              <a:buSzPct val="80000"/>
              <a:buChar char="►"/>
            </a:pPr>
            <a:r>
              <a:rPr lang="pt-BR" sz="1200" dirty="0"/>
              <a:t>Vale ressaltar que, no caso de Procuração pública (lavrada em cartório), fica dispensada a necessidade de anexar o contrato social. O interessado deve apresentar somente cópia da procuração pública juntamente com a cópia da identidade do outorgado e original para conferência.</a:t>
            </a:r>
            <a:endParaRPr sz="1200" dirty="0"/>
          </a:p>
          <a:p>
            <a:pPr marL="342900" lvl="0" indent="-358140" algn="just" rtl="0">
              <a:spcBef>
                <a:spcPts val="1000"/>
              </a:spcBef>
              <a:spcAft>
                <a:spcPts val="0"/>
              </a:spcAft>
              <a:buClrTx/>
              <a:buSzPct val="80000"/>
              <a:buChar char="►"/>
            </a:pPr>
            <a:r>
              <a:rPr lang="pt-BR" sz="1200" dirty="0"/>
              <a:t>No caso de órgãos públicos, anexar ato de nomeação do Secretário ou do Procurador e cópia da identidade do defendente; caso o defendente seja um terceiro, anexar além da cópia da identidade, documentação que conceda tais poderes.</a:t>
            </a:r>
            <a:endParaRPr sz="1200" dirty="0"/>
          </a:p>
          <a:p>
            <a:pPr marL="342900" lvl="0" indent="-358140" algn="just" rtl="0">
              <a:spcBef>
                <a:spcPts val="1000"/>
              </a:spcBef>
              <a:spcAft>
                <a:spcPts val="0"/>
              </a:spcAft>
              <a:buClrTx/>
              <a:buSzPct val="80000"/>
              <a:buChar char="►"/>
            </a:pPr>
            <a:r>
              <a:rPr lang="pt-BR" sz="1200" dirty="0"/>
              <a:t>Salienta-se a importância do protocolo de todos os itens - sem excepcionalidades. Em caso de procurações, caso a apresentada possua validade, esta será avaliada. Caso não haja apresentação de um ou mais documentos, a defesa não será analisada (não conhecida), ensejando multa.</a:t>
            </a:r>
            <a:endParaRPr sz="1200" dirty="0"/>
          </a:p>
        </p:txBody>
      </p:sp>
      <p:sp>
        <p:nvSpPr>
          <p:cNvPr id="3" name="Google Shape;172;p23"/>
          <p:cNvSpPr txBox="1">
            <a:spLocks noGrp="1"/>
          </p:cNvSpPr>
          <p:nvPr>
            <p:ph type="title"/>
          </p:nvPr>
        </p:nvSpPr>
        <p:spPr>
          <a:xfrm>
            <a:off x="484584" y="452718"/>
            <a:ext cx="8407896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pt-BR" sz="3000" dirty="0"/>
              <a:t>Documentos necessários para defesa...</a:t>
            </a:r>
            <a:endParaRPr sz="3000" dirty="0"/>
          </a:p>
        </p:txBody>
      </p:sp>
    </p:spTree>
    <p:extLst>
      <p:ext uri="{BB962C8B-B14F-4D97-AF65-F5344CB8AC3E}">
        <p14:creationId xmlns:p14="http://schemas.microsoft.com/office/powerpoint/2010/main" val="4051458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 txBox="1"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pt-BR" dirty="0"/>
              <a:t>Desdobramentos</a:t>
            </a:r>
            <a:endParaRPr dirty="0"/>
          </a:p>
        </p:txBody>
      </p:sp>
      <p:sp>
        <p:nvSpPr>
          <p:cNvPr id="184" name="Google Shape;184;p25"/>
          <p:cNvSpPr txBox="1">
            <a:spLocks noGrp="1"/>
          </p:cNvSpPr>
          <p:nvPr>
            <p:ph type="body" idx="1"/>
          </p:nvPr>
        </p:nvSpPr>
        <p:spPr>
          <a:xfrm>
            <a:off x="608831" y="1434725"/>
            <a:ext cx="7736175" cy="50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0" lvl="0" indent="-36830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Char char="►"/>
            </a:pPr>
            <a:r>
              <a:rPr lang="pt-BR" dirty="0"/>
              <a:t>Caso a defesa seja  </a:t>
            </a:r>
            <a:r>
              <a:rPr lang="pt-BR" dirty="0">
                <a:solidFill>
                  <a:schemeClr val="tx2"/>
                </a:solidFill>
              </a:rPr>
              <a:t>tempestiva e conhecida</a:t>
            </a:r>
            <a:r>
              <a:rPr lang="pt-BR" dirty="0"/>
              <a:t>, é encaminhada para </a:t>
            </a:r>
            <a:r>
              <a:rPr lang="pt-BR" dirty="0">
                <a:solidFill>
                  <a:schemeClr val="tx2"/>
                </a:solidFill>
              </a:rPr>
              <a:t>análise do Plenário e julgamento</a:t>
            </a:r>
            <a:r>
              <a:rPr lang="pt-BR" dirty="0"/>
              <a:t>;</a:t>
            </a:r>
            <a:endParaRPr dirty="0"/>
          </a:p>
          <a:p>
            <a:pPr marL="342900" lvl="0" indent="-368300" algn="just" rtl="0"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000"/>
              <a:buChar char="►"/>
            </a:pPr>
            <a:r>
              <a:rPr lang="pt-BR" dirty="0"/>
              <a:t>A decisão pode ser pelo arquivamento do auto (</a:t>
            </a:r>
            <a:r>
              <a:rPr lang="pt-BR" dirty="0">
                <a:solidFill>
                  <a:schemeClr val="tx2"/>
                </a:solidFill>
              </a:rPr>
              <a:t>deferimento da defesa</a:t>
            </a:r>
            <a:r>
              <a:rPr lang="pt-BR" dirty="0"/>
              <a:t>) ou manutenção do auto (</a:t>
            </a:r>
            <a:r>
              <a:rPr lang="pt-BR" dirty="0">
                <a:solidFill>
                  <a:schemeClr val="tx2"/>
                </a:solidFill>
              </a:rPr>
              <a:t>indeferimento da defesa</a:t>
            </a:r>
            <a:r>
              <a:rPr lang="pt-BR" dirty="0"/>
              <a:t>), ensejando a multa;</a:t>
            </a:r>
            <a:endParaRPr dirty="0"/>
          </a:p>
          <a:p>
            <a:pPr marL="342900" lvl="0" indent="-368300" algn="just" rtl="0"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000"/>
              <a:buChar char="►"/>
            </a:pPr>
            <a:r>
              <a:rPr lang="pt-BR" dirty="0">
                <a:solidFill>
                  <a:schemeClr val="tx2"/>
                </a:solidFill>
              </a:rPr>
              <a:t>A multa </a:t>
            </a:r>
            <a:r>
              <a:rPr lang="pt-BR" dirty="0"/>
              <a:t>é enviada pelos correios  com orientações para o </a:t>
            </a:r>
            <a:r>
              <a:rPr lang="pt-BR" dirty="0">
                <a:solidFill>
                  <a:schemeClr val="tx2"/>
                </a:solidFill>
              </a:rPr>
              <a:t>pagamento ou recurso no prazo de 15 dias</a:t>
            </a:r>
            <a:r>
              <a:rPr lang="pt-BR" dirty="0"/>
              <a:t>;</a:t>
            </a:r>
            <a:endParaRPr dirty="0"/>
          </a:p>
          <a:p>
            <a:pPr marL="342900" lvl="0" indent="-368300" algn="just" rtl="0"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000"/>
              <a:buChar char="►"/>
            </a:pPr>
            <a:r>
              <a:rPr lang="pt-BR" dirty="0"/>
              <a:t>Caso a opção seja pelo recurso, </a:t>
            </a:r>
            <a:r>
              <a:rPr lang="pt-BR" dirty="0">
                <a:solidFill>
                  <a:schemeClr val="tx2"/>
                </a:solidFill>
              </a:rPr>
              <a:t>deve ser protocolada na sede/seccionais ou enviada pelos correios</a:t>
            </a:r>
            <a:r>
              <a:rPr lang="pt-BR" dirty="0"/>
              <a:t>;</a:t>
            </a:r>
            <a:endParaRPr dirty="0"/>
          </a:p>
          <a:p>
            <a:pPr marL="342900" lvl="0" indent="-368300" algn="just" rtl="0"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000"/>
              <a:buChar char="►"/>
            </a:pPr>
            <a:r>
              <a:rPr lang="pt-BR" dirty="0"/>
              <a:t>A decisão do CFF pode ser pelo arquivamento do auto (</a:t>
            </a:r>
            <a:r>
              <a:rPr lang="pt-BR" dirty="0">
                <a:solidFill>
                  <a:schemeClr val="tx2"/>
                </a:solidFill>
              </a:rPr>
              <a:t>deferimento do recurso</a:t>
            </a:r>
            <a:r>
              <a:rPr lang="pt-BR" dirty="0"/>
              <a:t>) ou manutenção do auto (</a:t>
            </a:r>
            <a:r>
              <a:rPr lang="pt-BR" dirty="0">
                <a:solidFill>
                  <a:schemeClr val="tx2"/>
                </a:solidFill>
              </a:rPr>
              <a:t>indeferimento do recurso</a:t>
            </a:r>
            <a:r>
              <a:rPr lang="pt-BR" dirty="0"/>
              <a:t>), neste caso, sendo necessário o pagamento da multa;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58221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/>
          <p:cNvSpPr txBox="1"/>
          <p:nvPr/>
        </p:nvSpPr>
        <p:spPr>
          <a:xfrm>
            <a:off x="2978835" y="1242636"/>
            <a:ext cx="3059021" cy="477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500" dirty="0">
                <a:latin typeface="Calibri" panose="020F0502020204030204" pitchFamily="34" charset="0"/>
                <a:cs typeface="Calibri" panose="020F0502020204030204" pitchFamily="34" charset="0"/>
              </a:rPr>
              <a:t>Termo de inspeção</a:t>
            </a:r>
          </a:p>
        </p:txBody>
      </p:sp>
      <p:sp>
        <p:nvSpPr>
          <p:cNvPr id="19" name="Seta para baixo 18"/>
          <p:cNvSpPr/>
          <p:nvPr/>
        </p:nvSpPr>
        <p:spPr>
          <a:xfrm>
            <a:off x="4379822" y="1924961"/>
            <a:ext cx="189934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2911328" y="2664993"/>
            <a:ext cx="3316855" cy="12926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500" dirty="0">
                <a:latin typeface="Calibri" panose="020F0502020204030204" pitchFamily="34" charset="0"/>
                <a:cs typeface="Calibri" panose="020F0502020204030204" pitchFamily="34" charset="0"/>
              </a:rPr>
              <a:t>Fatos que não são da alçada do CRF resolver. Ex.: infrações sanitárias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3273611" y="4797440"/>
            <a:ext cx="2592288" cy="20159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5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Notificação a outros órgãos. </a:t>
            </a:r>
          </a:p>
          <a:p>
            <a:pPr algn="ctr"/>
            <a:r>
              <a:rPr lang="pt-BR" sz="2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Ex.: Vigilância Sanitária, Ministério Público</a:t>
            </a:r>
          </a:p>
        </p:txBody>
      </p:sp>
      <p:sp>
        <p:nvSpPr>
          <p:cNvPr id="27" name="Seta para baixo 26"/>
          <p:cNvSpPr/>
          <p:nvPr/>
        </p:nvSpPr>
        <p:spPr>
          <a:xfrm>
            <a:off x="4406659" y="4067643"/>
            <a:ext cx="208900" cy="6198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183;p25">
            <a:extLst>
              <a:ext uri="{FF2B5EF4-FFF2-40B4-BE49-F238E27FC236}">
                <a16:creationId xmlns:a16="http://schemas.microsoft.com/office/drawing/2014/main" xmlns="" id="{5035D860-F61C-2274-A3A9-1FCC968370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pt-BR" dirty="0"/>
              <a:t>Desdobramentos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27585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Arquivos abrir a mente - SIPNL">
            <a:extLst>
              <a:ext uri="{FF2B5EF4-FFF2-40B4-BE49-F238E27FC236}">
                <a16:creationId xmlns:a16="http://schemas.microsoft.com/office/drawing/2014/main" xmlns="" id="{1B167B4C-9DFF-84E2-ED18-CE46AE18E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523" y="1700808"/>
            <a:ext cx="2860477" cy="216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508BA369-E01D-B750-1FAF-F842CD32DE1F}"/>
              </a:ext>
            </a:extLst>
          </p:cNvPr>
          <p:cNvSpPr txBox="1"/>
          <p:nvPr/>
        </p:nvSpPr>
        <p:spPr>
          <a:xfrm>
            <a:off x="16569" y="1745177"/>
            <a:ext cx="6083513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Ampliação sobre o olhar da fiscalização: Assistência Farmacêutica além da presença ou ausência do farmacêutico.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Farmácia como estabelecimento de saúde (Lei 13021/2014).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Longo caminho a ser percorrido, mas chegaremos lá.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1946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A99CE8A9-F3C9-C98D-D2F9-7561DBC87D84}"/>
              </a:ext>
            </a:extLst>
          </p:cNvPr>
          <p:cNvSpPr txBox="1"/>
          <p:nvPr/>
        </p:nvSpPr>
        <p:spPr>
          <a:xfrm>
            <a:off x="0" y="47667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spc="-100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REGISTRO CRF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300B03BC-B713-6FC9-4E4C-839A331B8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340768"/>
            <a:ext cx="6906756" cy="534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7628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B20999F6-D754-E67A-EFC4-57466279D25A}"/>
              </a:ext>
            </a:extLst>
          </p:cNvPr>
          <p:cNvSpPr txBox="1"/>
          <p:nvPr/>
        </p:nvSpPr>
        <p:spPr>
          <a:xfrm>
            <a:off x="251520" y="526458"/>
            <a:ext cx="8640960" cy="5653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pt-BR" sz="2800" b="1" spc="-100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Tipos de Contratações Permitidas para Farmacêutico RT: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PT" sz="1800" b="1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CTPS;</a:t>
            </a:r>
            <a:endParaRPr lang="pt-BR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PT" sz="1800" b="1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Contrato de prestação de serviços; e</a:t>
            </a:r>
            <a:endParaRPr lang="pt-BR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PT" sz="1800" b="1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Portaria de Nomeação.</a:t>
            </a:r>
            <a:endParaRPr lang="pt-BR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pt-BR" sz="1800" b="1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800" b="1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Resolução CFF 638/2017 </a:t>
            </a:r>
            <a:endParaRPr lang="pt-BR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800" b="1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Artigo 45, alínea c, parágrafo único:</a:t>
            </a:r>
            <a:endParaRPr lang="pt-BR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a validação da responsabilidade técnica, que é</a:t>
            </a:r>
            <a:r>
              <a:rPr lang="pt-BR" sz="1800" b="1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pessoal e indelegável</a:t>
            </a:r>
            <a:r>
              <a:rPr lang="pt-BR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ressalvada a hipótese de farmacêutico substituto, será necessária a comprovação de vínculo entre o profissional à pessoa jurídica, por meio de contrato social, carteira de trabalho e previdência social (CTPS), portaria de nomeação ou contrato de prestação de serviços.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endParaRPr lang="pt-BR" sz="3200" b="1" spc="-100" dirty="0">
              <a:solidFill>
                <a:schemeClr val="accent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7797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B20999F6-D754-E67A-EFC4-57466279D25A}"/>
              </a:ext>
            </a:extLst>
          </p:cNvPr>
          <p:cNvSpPr txBox="1"/>
          <p:nvPr/>
        </p:nvSpPr>
        <p:spPr>
          <a:xfrm>
            <a:off x="251520" y="526458"/>
            <a:ext cx="8640960" cy="5177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pt-BR" sz="2800" b="1" spc="-100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Contratações Não Permitidas para Farmacêutico RT</a:t>
            </a:r>
          </a:p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endParaRPr lang="pt-BR" sz="3200" b="1" spc="-100" dirty="0">
              <a:solidFill>
                <a:schemeClr val="accent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342900" lvl="0" indent="-342900">
              <a:lnSpc>
                <a:spcPts val="1565"/>
              </a:lnSpc>
              <a:buFont typeface="Symbol" panose="05050102010706020507" pitchFamily="18" charset="2"/>
              <a:buChar char=""/>
            </a:pPr>
            <a:r>
              <a:rPr lang="pt-PT" sz="18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Não é permitida a assunção de farmacêutico Responsável Técnico de estabelecimento como Microempreendedor Individual (MEI).</a:t>
            </a:r>
            <a:endParaRPr lang="pt-BR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6700" indent="-228600">
              <a:lnSpc>
                <a:spcPts val="1565"/>
              </a:lnSpc>
            </a:pPr>
            <a:r>
              <a:rPr lang="pt-PT" sz="18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>
              <a:lnSpc>
                <a:spcPct val="115000"/>
              </a:lnSpc>
              <a:spcAft>
                <a:spcPts val="1000"/>
              </a:spcAft>
            </a:pPr>
            <a:r>
              <a:rPr lang="pt-BR" sz="1800" b="1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 atividade de farmacêutico não consta na lista de ocupações permitidas disposta no Anexo XI da Resolução CGSN Nº 140/2018.</a:t>
            </a:r>
          </a:p>
          <a:p>
            <a:pPr marL="266700">
              <a:lnSpc>
                <a:spcPct val="115000"/>
              </a:lnSpc>
              <a:spcAft>
                <a:spcPts val="1000"/>
              </a:spcAft>
            </a:pPr>
            <a:endParaRPr lang="pt-BR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565"/>
              </a:lnSpc>
              <a:buFont typeface="Symbol" panose="05050102010706020507" pitchFamily="18" charset="2"/>
              <a:buChar char=""/>
            </a:pPr>
            <a:r>
              <a:rPr lang="pt-PT" sz="18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Não é permitida a assunção de farmacutico Responsável Técnico com Autônomo;</a:t>
            </a:r>
            <a:endParaRPr lang="pt-BR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6700" indent="-228600">
              <a:lnSpc>
                <a:spcPts val="1565"/>
              </a:lnSpc>
            </a:pPr>
            <a:r>
              <a:rPr lang="pt-PT" sz="18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565"/>
              </a:lnSpc>
              <a:buFont typeface="Symbol" panose="05050102010706020507" pitchFamily="18" charset="2"/>
              <a:buChar char=""/>
            </a:pPr>
            <a:r>
              <a:rPr lang="pt-PT" sz="18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Não é permitida a assunção de farmacêutico Responsável Técncio de estabelecimento por Pessoa Jurídica. </a:t>
            </a:r>
          </a:p>
          <a:p>
            <a:pPr marL="342900" lvl="0" indent="-342900">
              <a:lnSpc>
                <a:spcPts val="1565"/>
              </a:lnSpc>
              <a:buFont typeface="Symbol" panose="05050102010706020507" pitchFamily="18" charset="2"/>
              <a:buChar char=""/>
            </a:pPr>
            <a:endParaRPr lang="pt-BR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9570" indent="-228600">
              <a:lnSpc>
                <a:spcPts val="1565"/>
              </a:lnSpc>
            </a:pPr>
            <a:r>
              <a:rPr lang="pt-PT" sz="18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indent="-228600">
              <a:lnSpc>
                <a:spcPts val="1565"/>
              </a:lnSpc>
            </a:pPr>
            <a:r>
              <a:rPr lang="pt-PT" sz="1800" b="1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Parecer CFF 3048/2018: Responsabilidade Técnica é personalíssima</a:t>
            </a:r>
            <a:endParaRPr lang="pt-BR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72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8324803D-4A1B-102D-B9C9-799A1FBAD5B1}"/>
              </a:ext>
            </a:extLst>
          </p:cNvPr>
          <p:cNvSpPr txBox="1"/>
          <p:nvPr/>
        </p:nvSpPr>
        <p:spPr>
          <a:xfrm>
            <a:off x="323528" y="537842"/>
            <a:ext cx="806091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500" b="1" dirty="0">
                <a:cs typeface="Arial" panose="020B0604020202020204" pitchFamily="34" charset="0"/>
              </a:rPr>
              <a:t> RESOLUÇÃO CFF nº 724/2022 (Código de ética)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BA6AFA22-95F6-7EB9-36E9-80B5A0024421}"/>
              </a:ext>
            </a:extLst>
          </p:cNvPr>
          <p:cNvSpPr txBox="1"/>
          <p:nvPr/>
        </p:nvSpPr>
        <p:spPr>
          <a:xfrm>
            <a:off x="539552" y="1866139"/>
            <a:ext cx="7844893" cy="178510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200" dirty="0">
                <a:cs typeface="Arial" panose="020B0604020202020204" pitchFamily="34" charset="0"/>
              </a:rPr>
              <a:t>O </a:t>
            </a:r>
            <a:r>
              <a:rPr lang="pt-BR" sz="2200" b="1" dirty="0">
                <a:solidFill>
                  <a:srgbClr val="FF0000"/>
                </a:solidFill>
                <a:cs typeface="Arial" panose="020B0604020202020204" pitchFamily="34" charset="0"/>
              </a:rPr>
              <a:t>farmacêutico</a:t>
            </a:r>
            <a:r>
              <a:rPr lang="pt-BR" sz="2200" dirty="0">
                <a:cs typeface="Arial" panose="020B0604020202020204" pitchFamily="34" charset="0"/>
              </a:rPr>
              <a:t> e os demais inscritos no Conselho Regional de Farmácia (CRF) são profissionais da saúde, cumprindo-lhes </a:t>
            </a:r>
            <a:r>
              <a:rPr lang="pt-BR" sz="2200" u="sng" dirty="0">
                <a:cs typeface="Arial" panose="020B0604020202020204" pitchFamily="34" charset="0"/>
              </a:rPr>
              <a:t>executar todas as atividades inerentes ao seu âmbito profissional, de modo a contribuir para a salvaguarda da saúde.</a:t>
            </a:r>
            <a:endParaRPr lang="pt-BR" sz="2200" dirty="0"/>
          </a:p>
        </p:txBody>
      </p:sp>
      <p:sp>
        <p:nvSpPr>
          <p:cNvPr id="15" name="Rolagem: Horizontal 14">
            <a:extLst>
              <a:ext uri="{FF2B5EF4-FFF2-40B4-BE49-F238E27FC236}">
                <a16:creationId xmlns:a16="http://schemas.microsoft.com/office/drawing/2014/main" xmlns="" id="{93476DA8-EA6B-F89D-7EC6-5E57FCF87CAB}"/>
              </a:ext>
            </a:extLst>
          </p:cNvPr>
          <p:cNvSpPr/>
          <p:nvPr/>
        </p:nvSpPr>
        <p:spPr>
          <a:xfrm>
            <a:off x="539552" y="3989797"/>
            <a:ext cx="7992888" cy="2185638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pt-BR" sz="2200" b="0" i="0" dirty="0">
                <a:effectLst/>
                <a:cs typeface="Arial" panose="020B0604020202020204" pitchFamily="34" charset="0"/>
              </a:rPr>
              <a:t>Art. 10 - </a:t>
            </a:r>
            <a:r>
              <a:rPr lang="pt-BR" sz="2200" i="0" u="sng" dirty="0">
                <a:effectLst/>
                <a:cs typeface="Arial" panose="020B0604020202020204" pitchFamily="34" charset="0"/>
              </a:rPr>
              <a:t>Todos os inscritos devem cumprir as disposições legais e regulamentares que regem a prática profissional no país</a:t>
            </a:r>
            <a:r>
              <a:rPr lang="pt-BR" sz="2200" b="0" i="0" dirty="0">
                <a:effectLst/>
                <a:cs typeface="Arial" panose="020B0604020202020204" pitchFamily="34" charset="0"/>
              </a:rPr>
              <a:t>, </a:t>
            </a:r>
            <a:r>
              <a:rPr lang="pt-BR" sz="2200" b="1" i="0" dirty="0"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inclusive aquelas previstas em normas sanitárias</a:t>
            </a:r>
            <a:r>
              <a:rPr lang="pt-BR" sz="2200" b="0" i="0" dirty="0">
                <a:effectLst/>
                <a:cs typeface="Arial" panose="020B0604020202020204" pitchFamily="34" charset="0"/>
              </a:rPr>
              <a:t>, </a:t>
            </a:r>
            <a:r>
              <a:rPr lang="pt-BR" sz="2200" b="1" i="0" dirty="0">
                <a:effectLst/>
                <a:cs typeface="Arial" panose="020B0604020202020204" pitchFamily="34" charset="0"/>
              </a:rPr>
              <a:t>sob pena de aplicação de sanções disciplinares e éticas regidas por este regulamento.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763F3050-EEF6-0F12-8D44-68253E0FAA08}"/>
              </a:ext>
            </a:extLst>
          </p:cNvPr>
          <p:cNvSpPr txBox="1"/>
          <p:nvPr/>
        </p:nvSpPr>
        <p:spPr>
          <a:xfrm>
            <a:off x="683568" y="1240338"/>
            <a:ext cx="24608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/>
              <a:t>Vale lembrar...</a:t>
            </a:r>
          </a:p>
        </p:txBody>
      </p:sp>
    </p:spTree>
    <p:extLst>
      <p:ext uri="{BB962C8B-B14F-4D97-AF65-F5344CB8AC3E}">
        <p14:creationId xmlns:p14="http://schemas.microsoft.com/office/powerpoint/2010/main" val="27313133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2275AF9D-C3F3-0699-7877-DDA1F01D4B94}"/>
              </a:ext>
            </a:extLst>
          </p:cNvPr>
          <p:cNvSpPr txBox="1"/>
          <p:nvPr/>
        </p:nvSpPr>
        <p:spPr>
          <a:xfrm>
            <a:off x="179512" y="1484784"/>
            <a:ext cx="8964488" cy="5339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DELIBERAÇÃO Nº3349/2024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Pedir a assunção de RT, o farmacêutico precisa ter DISPONIBILIDADE DE HORÁRIO.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Será permitida se o profissional farmacêutico for residente e domiciliado: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pt-BR" sz="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– 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mesma região político-administrativa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estado em que se localize a empresa e/ou estabelecimento pelo qual requer a responsabilidade;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 - 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Município fronteiriço 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 que se localiza a empresa e/ou estabelecimento pelo qual requer a responsabilidade.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 - 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Município que não pertença a mesma região político-administrativa 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 que reside, e cuja distância, calculada de centro a centro dos Municípios envolvidos, não exceda de 150 (cento e cinquenta) quilômetros, sendo utilizado o site Google Maps;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Exemplos: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Farmacêutico reside em Cabo Frio e quer assumir RT em Araruama  - PODE?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Farmacêutico reside em Silva Jardim e quer assumir RT em Rio Bonito – PODE?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Farmacêutico reside em São Pedro da Aldeia e quer assumir RT em Macaé – PODE?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179309BF-4598-DF52-9C97-3752D1D8FEB3}"/>
              </a:ext>
            </a:extLst>
          </p:cNvPr>
          <p:cNvSpPr txBox="1"/>
          <p:nvPr/>
        </p:nvSpPr>
        <p:spPr>
          <a:xfrm>
            <a:off x="163828" y="404664"/>
            <a:ext cx="86566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defRPr sz="2800" b="1" spc="-10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pt-BR" dirty="0"/>
              <a:t>Procedimentos para Assunção de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pt-BR" dirty="0"/>
              <a:t>Responsabilidade Técnica com Deslocamento</a:t>
            </a:r>
          </a:p>
        </p:txBody>
      </p:sp>
    </p:spTree>
    <p:extLst>
      <p:ext uri="{BB962C8B-B14F-4D97-AF65-F5344CB8AC3E}">
        <p14:creationId xmlns:p14="http://schemas.microsoft.com/office/powerpoint/2010/main" val="28151243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2275AF9D-C3F3-0699-7877-DDA1F01D4B94}"/>
              </a:ext>
            </a:extLst>
          </p:cNvPr>
          <p:cNvSpPr txBox="1"/>
          <p:nvPr/>
        </p:nvSpPr>
        <p:spPr>
          <a:xfrm>
            <a:off x="179512" y="1484784"/>
            <a:ext cx="8784976" cy="4475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DELIBERAÇÃO Nº3349/2024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t-BR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Terá obrigatoriamente que solicitar permissão prévia ao CRF-RJ, 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profissional farmacêutico que desejar assumir responsabilidade técnica por empresa e/ou estabelecimento: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- localizado em Município que não pertença a mesma região político administrativa ao que reside, cuja distância, calculada de centro a centro dos Municípios envolvidos, exceda de 150 (cento e cinquenta) quilômetros, sendo utilizado o site Google Maps.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Exemplo: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Farmacêutico reside em Silva Jardim e quer assumir RT em Campos dos Goytacazes– PODE?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Sim, desde que autorizado pelo CRF-RJ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t-BR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179309BF-4598-DF52-9C97-3752D1D8FEB3}"/>
              </a:ext>
            </a:extLst>
          </p:cNvPr>
          <p:cNvSpPr txBox="1"/>
          <p:nvPr/>
        </p:nvSpPr>
        <p:spPr>
          <a:xfrm>
            <a:off x="163828" y="404664"/>
            <a:ext cx="86566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defRPr sz="2800" b="1" spc="-10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pt-BR" dirty="0"/>
              <a:t>Procedimentos para Assunção de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pt-BR" dirty="0"/>
              <a:t>Responsabilidade Técnica com Deslocamento</a:t>
            </a:r>
          </a:p>
        </p:txBody>
      </p:sp>
    </p:spTree>
    <p:extLst>
      <p:ext uri="{BB962C8B-B14F-4D97-AF65-F5344CB8AC3E}">
        <p14:creationId xmlns:p14="http://schemas.microsoft.com/office/powerpoint/2010/main" val="29826490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F01CAC81-9B28-AA51-52A0-98F19F47E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04926"/>
            <a:ext cx="8496944" cy="5953074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F9F60539-801B-A9EB-906F-5B8D1845B30F}"/>
              </a:ext>
            </a:extLst>
          </p:cNvPr>
          <p:cNvSpPr txBox="1"/>
          <p:nvPr/>
        </p:nvSpPr>
        <p:spPr>
          <a:xfrm>
            <a:off x="163828" y="404664"/>
            <a:ext cx="86566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defRPr sz="2800" b="1" spc="-10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pt-BR" dirty="0"/>
              <a:t>Regiões Político-Administrativas do Estado do Rio de Janeiro</a:t>
            </a:r>
          </a:p>
        </p:txBody>
      </p:sp>
    </p:spTree>
    <p:extLst>
      <p:ext uri="{BB962C8B-B14F-4D97-AF65-F5344CB8AC3E}">
        <p14:creationId xmlns:p14="http://schemas.microsoft.com/office/powerpoint/2010/main" val="7858322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F9F60539-801B-A9EB-906F-5B8D1845B30F}"/>
              </a:ext>
            </a:extLst>
          </p:cNvPr>
          <p:cNvSpPr txBox="1"/>
          <p:nvPr/>
        </p:nvSpPr>
        <p:spPr>
          <a:xfrm>
            <a:off x="163828" y="404664"/>
            <a:ext cx="86566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defRPr sz="2800" b="1" spc="-10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pt-BR" dirty="0"/>
              <a:t>Regiões Político-Administrativas do Estado do Rio de Janeiro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1F95D0DF-337B-6B90-1CBA-C0C66FBC6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32" y="1916832"/>
            <a:ext cx="2700000" cy="427924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CBFDB6A-9A04-3A3E-D42D-1B8C12DC9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982" y="4185665"/>
            <a:ext cx="3024000" cy="2298568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77FAAB88-7F1B-6C49-F2BC-A392F86E74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6602" y="1220010"/>
            <a:ext cx="2700000" cy="2619294"/>
          </a:xfrm>
          <a:prstGeom prst="rect">
            <a:avLst/>
          </a:prstGeom>
        </p:spPr>
      </p:pic>
      <p:grpSp>
        <p:nvGrpSpPr>
          <p:cNvPr id="15" name="Agrupar 14">
            <a:extLst>
              <a:ext uri="{FF2B5EF4-FFF2-40B4-BE49-F238E27FC236}">
                <a16:creationId xmlns:a16="http://schemas.microsoft.com/office/drawing/2014/main" xmlns="" id="{6E7A25EC-DDB3-21F3-3613-EE485F349B86}"/>
              </a:ext>
            </a:extLst>
          </p:cNvPr>
          <p:cNvGrpSpPr/>
          <p:nvPr/>
        </p:nvGrpSpPr>
        <p:grpSpPr>
          <a:xfrm>
            <a:off x="6377361" y="2529657"/>
            <a:ext cx="2700000" cy="2364804"/>
            <a:chOff x="6084168" y="3284984"/>
            <a:chExt cx="3513042" cy="2364804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xmlns="" id="{389F8DC6-0C1A-8A50-508F-1D83C7B37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84168" y="3716213"/>
              <a:ext cx="3495675" cy="1933575"/>
            </a:xfrm>
            <a:prstGeom prst="rect">
              <a:avLst/>
            </a:prstGeom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xmlns="" id="{F7C1F6DB-6E51-5636-4B2F-FAB70979E0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92010" y="3284984"/>
              <a:ext cx="3505200" cy="5143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94549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97A62595-5B01-DA34-D1DB-D77709AD17A2}"/>
              </a:ext>
            </a:extLst>
          </p:cNvPr>
          <p:cNvSpPr txBox="1"/>
          <p:nvPr/>
        </p:nvSpPr>
        <p:spPr>
          <a:xfrm>
            <a:off x="395536" y="1916832"/>
            <a:ext cx="8280920" cy="3643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Caso o profissional detenha 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mais de uma responsabilidade técnica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não poderá haver sobreposição de horários,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devendo garantir tempo suficiente para deslocamento entre as responsabilidades técnicas.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análise de tempo de deslocamento, será utilizado o site Google Maps.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Caso o horário de saída de uma responsabilidade técnica coincida com a entrada em outra, poderá ser concedido o período de até 20 (vinte) minutos para deslocamento do profissional. 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 autorização será concedida somente nas regiões político-administrativas do estado onde a 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PROPORÇÃO DE PROFISSIONAIS FARMACÊUTICOS POR POSTO DE TRABALHO 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estabelecimento seja inferior a 1,0.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860CE804-1E59-7C9B-F85B-0A1289732F82}"/>
              </a:ext>
            </a:extLst>
          </p:cNvPr>
          <p:cNvSpPr txBox="1"/>
          <p:nvPr/>
        </p:nvSpPr>
        <p:spPr>
          <a:xfrm>
            <a:off x="163828" y="404664"/>
            <a:ext cx="86566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defRPr sz="2800" b="1" spc="-10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pt-BR" dirty="0"/>
              <a:t>Procedimentos para Assunção de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pt-BR" dirty="0"/>
              <a:t>Responsabilidade Técnica com Deslocamento</a:t>
            </a:r>
          </a:p>
        </p:txBody>
      </p:sp>
    </p:spTree>
    <p:extLst>
      <p:ext uri="{BB962C8B-B14F-4D97-AF65-F5344CB8AC3E}">
        <p14:creationId xmlns:p14="http://schemas.microsoft.com/office/powerpoint/2010/main" val="32243602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F9F60539-801B-A9EB-906F-5B8D1845B30F}"/>
              </a:ext>
            </a:extLst>
          </p:cNvPr>
          <p:cNvSpPr txBox="1"/>
          <p:nvPr/>
        </p:nvSpPr>
        <p:spPr>
          <a:xfrm>
            <a:off x="79879" y="417593"/>
            <a:ext cx="89801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defRPr sz="2800" b="1" spc="-10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pt-BR" dirty="0"/>
              <a:t>Proporção de Profissionais Farmacêuticos por Posto de Trabalho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828ECDFC-3B77-75D5-E655-AF4D4C8D0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38" y="1772816"/>
            <a:ext cx="8309723" cy="377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857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B20999F6-D754-E67A-EFC4-57466279D25A}"/>
              </a:ext>
            </a:extLst>
          </p:cNvPr>
          <p:cNvSpPr txBox="1"/>
          <p:nvPr/>
        </p:nvSpPr>
        <p:spPr>
          <a:xfrm>
            <a:off x="251520" y="526458"/>
            <a:ext cx="8568952" cy="5775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pt-BR" sz="3200" b="1" spc="-100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Consultório Farmacêutico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t-BR" b="1" dirty="0">
              <a:solidFill>
                <a:srgbClr val="212529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t-BR" b="1" dirty="0">
              <a:solidFill>
                <a:srgbClr val="212529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t-BR" b="1" dirty="0">
              <a:solidFill>
                <a:srgbClr val="212529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t-BR" b="1" dirty="0">
              <a:solidFill>
                <a:srgbClr val="212529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t-BR" b="1" dirty="0">
              <a:solidFill>
                <a:srgbClr val="212529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b="1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Resolução CFF 720/2022</a:t>
            </a:r>
            <a:endParaRPr lang="pt-BR" sz="1800" b="1" dirty="0">
              <a:solidFill>
                <a:srgbClr val="212529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pt-BR" b="0" i="0" dirty="0">
                <a:solidFill>
                  <a:srgbClr val="333333"/>
                </a:solidFill>
                <a:effectLst/>
                <a:latin typeface="Helvetica Neue"/>
              </a:rPr>
              <a:t>Art. 2º Para fins desta resolução, são adotadas as seguintes definições:</a:t>
            </a:r>
          </a:p>
          <a:p>
            <a:pPr algn="l"/>
            <a:r>
              <a:rPr lang="pt-BR" b="0" i="0" dirty="0">
                <a:solidFill>
                  <a:srgbClr val="333333"/>
                </a:solidFill>
                <a:effectLst/>
                <a:latin typeface="Helvetica Neue"/>
              </a:rPr>
              <a:t>I - </a:t>
            </a:r>
            <a:r>
              <a:rPr lang="pt-BR" b="1" i="0" dirty="0">
                <a:solidFill>
                  <a:srgbClr val="333333"/>
                </a:solidFill>
                <a:effectLst/>
                <a:latin typeface="Helvetica Neue"/>
              </a:rPr>
              <a:t>Consultório farmacêutico: </a:t>
            </a:r>
            <a:r>
              <a:rPr lang="pt-BR" b="0" i="0" dirty="0">
                <a:solidFill>
                  <a:srgbClr val="333333"/>
                </a:solidFill>
                <a:effectLst/>
                <a:latin typeface="Helvetica Neue"/>
              </a:rPr>
              <a:t>local/ambiente no qual o farmacêutico promove a assistência farmacêutica e demais atividades privativas e afins da profissão;</a:t>
            </a:r>
          </a:p>
          <a:p>
            <a:pPr algn="l"/>
            <a:endParaRPr lang="pt-BR" sz="800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algn="l"/>
            <a:r>
              <a:rPr lang="pt-BR" b="0" i="0" dirty="0">
                <a:solidFill>
                  <a:srgbClr val="333333"/>
                </a:solidFill>
                <a:effectLst/>
                <a:latin typeface="Helvetica Neue"/>
              </a:rPr>
              <a:t>II - </a:t>
            </a:r>
            <a:r>
              <a:rPr lang="pt-BR" b="1" i="0" dirty="0">
                <a:solidFill>
                  <a:srgbClr val="333333"/>
                </a:solidFill>
                <a:effectLst/>
                <a:latin typeface="Helvetica Neue"/>
              </a:rPr>
              <a:t>Consultório farmacêutico autônomo: </a:t>
            </a:r>
            <a:r>
              <a:rPr lang="pt-BR" b="0" i="0" dirty="0">
                <a:solidFill>
                  <a:srgbClr val="333333"/>
                </a:solidFill>
                <a:effectLst/>
                <a:latin typeface="Helvetica Neue"/>
              </a:rPr>
              <a:t>local/ambiente não vinculado a qualquer outro estabelecimento de saúde;</a:t>
            </a:r>
          </a:p>
          <a:p>
            <a:pPr algn="l"/>
            <a:endParaRPr lang="pt-BR" sz="800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algn="l"/>
            <a:r>
              <a:rPr lang="pt-BR" b="0" i="0" dirty="0">
                <a:solidFill>
                  <a:srgbClr val="333333"/>
                </a:solidFill>
                <a:effectLst/>
                <a:latin typeface="Helvetica Neue"/>
              </a:rPr>
              <a:t>III - </a:t>
            </a:r>
            <a:r>
              <a:rPr lang="pt-BR" b="1" i="0" dirty="0">
                <a:solidFill>
                  <a:srgbClr val="333333"/>
                </a:solidFill>
                <a:effectLst/>
                <a:latin typeface="Helvetica Neue"/>
              </a:rPr>
              <a:t>Consulta farmacêutica: </a:t>
            </a:r>
            <a:r>
              <a:rPr lang="pt-BR" b="0" i="0" dirty="0">
                <a:solidFill>
                  <a:srgbClr val="333333"/>
                </a:solidFill>
                <a:effectLst/>
                <a:latin typeface="Helvetica Neue"/>
              </a:rPr>
              <a:t>atendimento realizado pelo farmacêutico ao paciente... </a:t>
            </a:r>
          </a:p>
          <a:p>
            <a:pPr algn="l"/>
            <a:endParaRPr lang="pt-BR" sz="800" dirty="0">
              <a:solidFill>
                <a:srgbClr val="333333"/>
              </a:solidFill>
              <a:latin typeface="Helvetica Neue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7ECB5B76-28A0-C44A-B304-0D211347592F}"/>
              </a:ext>
            </a:extLst>
          </p:cNvPr>
          <p:cNvSpPr/>
          <p:nvPr/>
        </p:nvSpPr>
        <p:spPr>
          <a:xfrm>
            <a:off x="3581890" y="1412776"/>
            <a:ext cx="1980220" cy="6404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Consultório Farmacêutico</a:t>
            </a:r>
          </a:p>
        </p:txBody>
      </p:sp>
      <p:cxnSp>
        <p:nvCxnSpPr>
          <p:cNvPr id="7" name="Conector: Angulado 6">
            <a:extLst>
              <a:ext uri="{FF2B5EF4-FFF2-40B4-BE49-F238E27FC236}">
                <a16:creationId xmlns:a16="http://schemas.microsoft.com/office/drawing/2014/main" xmlns="" id="{21DF2A76-BBD6-1889-5A67-CD490F9F3D59}"/>
              </a:ext>
            </a:extLst>
          </p:cNvPr>
          <p:cNvCxnSpPr>
            <a:cxnSpLocks/>
            <a:stCxn id="5" idx="1"/>
            <a:endCxn id="8" idx="0"/>
          </p:cNvCxnSpPr>
          <p:nvPr/>
        </p:nvCxnSpPr>
        <p:spPr>
          <a:xfrm rot="10800000" flipV="1">
            <a:off x="2573778" y="1732999"/>
            <a:ext cx="1008112" cy="599392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18757354-CFF1-D741-94FB-49FEED38602C}"/>
              </a:ext>
            </a:extLst>
          </p:cNvPr>
          <p:cNvSpPr/>
          <p:nvPr/>
        </p:nvSpPr>
        <p:spPr>
          <a:xfrm>
            <a:off x="1259632" y="2332391"/>
            <a:ext cx="2628292" cy="5425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Pessoa Jurídica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1869D67B-8621-D6B1-48DB-4D264B098E2A}"/>
              </a:ext>
            </a:extLst>
          </p:cNvPr>
          <p:cNvSpPr/>
          <p:nvPr/>
        </p:nvSpPr>
        <p:spPr>
          <a:xfrm>
            <a:off x="5364088" y="2332391"/>
            <a:ext cx="2628292" cy="5425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Pessoa Física</a:t>
            </a:r>
          </a:p>
          <a:p>
            <a:pPr algn="ctr"/>
            <a:r>
              <a:rPr lang="pt-BR" b="1" dirty="0"/>
              <a:t>(Autônomo)</a:t>
            </a:r>
          </a:p>
        </p:txBody>
      </p:sp>
      <p:cxnSp>
        <p:nvCxnSpPr>
          <p:cNvPr id="25" name="Conector: Angulado 24">
            <a:extLst>
              <a:ext uri="{FF2B5EF4-FFF2-40B4-BE49-F238E27FC236}">
                <a16:creationId xmlns:a16="http://schemas.microsoft.com/office/drawing/2014/main" xmlns="" id="{60D4D194-0E90-55D7-ECC6-4640D6439D7F}"/>
              </a:ext>
            </a:extLst>
          </p:cNvPr>
          <p:cNvCxnSpPr>
            <a:cxnSpLocks/>
            <a:stCxn id="5" idx="3"/>
            <a:endCxn id="13" idx="0"/>
          </p:cNvCxnSpPr>
          <p:nvPr/>
        </p:nvCxnSpPr>
        <p:spPr>
          <a:xfrm>
            <a:off x="5562110" y="1732999"/>
            <a:ext cx="1116124" cy="599392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3058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B20999F6-D754-E67A-EFC4-57466279D25A}"/>
              </a:ext>
            </a:extLst>
          </p:cNvPr>
          <p:cNvSpPr txBox="1"/>
          <p:nvPr/>
        </p:nvSpPr>
        <p:spPr>
          <a:xfrm>
            <a:off x="251520" y="526458"/>
            <a:ext cx="8640960" cy="6061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pt-BR" sz="3200" b="1" spc="-100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Consultório Farmacêutico Autônomo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t-BR" b="1" dirty="0">
              <a:solidFill>
                <a:srgbClr val="212529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t-BR" b="1" dirty="0">
              <a:solidFill>
                <a:srgbClr val="212529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t-BR" b="1" dirty="0">
              <a:solidFill>
                <a:srgbClr val="212529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t-BR" sz="1800" b="1" dirty="0">
              <a:solidFill>
                <a:srgbClr val="212529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t-BR" b="1" dirty="0">
              <a:solidFill>
                <a:srgbClr val="212529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800" b="1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Documentos:</a:t>
            </a:r>
            <a:endParaRPr lang="pt-BR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– o formulário para cadastro de Consultório Farmacêutico Autônomo do CRFRJ preenchido corretamente e assinado; 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 – Comprovante de cadastro no município do farmacêutico como contribuinte de Imposto Sobre Serviço; 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 – Cópia do alvará ou licença de funcionamento do Consultório IV – Comprovante de pagamento de anuidade de pessoa física do farmacêutico;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 – Comprovante de pagamento de anuidade de pessoa física do farmacêutico.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xmlns="" id="{46AA69D5-CEC1-D74D-C582-CFE3DAFB1E33}"/>
              </a:ext>
            </a:extLst>
          </p:cNvPr>
          <p:cNvSpPr/>
          <p:nvPr/>
        </p:nvSpPr>
        <p:spPr>
          <a:xfrm>
            <a:off x="3581890" y="1412776"/>
            <a:ext cx="1980220" cy="6404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Consultório Farmacêutico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xmlns="" id="{F3B6C7D8-A144-6356-9806-84E0B4E42429}"/>
              </a:ext>
            </a:extLst>
          </p:cNvPr>
          <p:cNvSpPr/>
          <p:nvPr/>
        </p:nvSpPr>
        <p:spPr>
          <a:xfrm>
            <a:off x="5364088" y="2332391"/>
            <a:ext cx="2628292" cy="5425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Pessoa Física</a:t>
            </a:r>
          </a:p>
          <a:p>
            <a:pPr algn="ctr"/>
            <a:r>
              <a:rPr lang="pt-BR" b="1" dirty="0"/>
              <a:t>(Autônomo)</a:t>
            </a:r>
          </a:p>
        </p:txBody>
      </p:sp>
      <p:cxnSp>
        <p:nvCxnSpPr>
          <p:cNvPr id="38" name="Conector: Angulado 37">
            <a:extLst>
              <a:ext uri="{FF2B5EF4-FFF2-40B4-BE49-F238E27FC236}">
                <a16:creationId xmlns:a16="http://schemas.microsoft.com/office/drawing/2014/main" xmlns="" id="{45797145-A2BC-8093-09D9-F9D9BB69F427}"/>
              </a:ext>
            </a:extLst>
          </p:cNvPr>
          <p:cNvCxnSpPr>
            <a:cxnSpLocks/>
            <a:stCxn id="34" idx="3"/>
            <a:endCxn id="37" idx="0"/>
          </p:cNvCxnSpPr>
          <p:nvPr/>
        </p:nvCxnSpPr>
        <p:spPr>
          <a:xfrm>
            <a:off x="5562110" y="1732999"/>
            <a:ext cx="1116124" cy="599392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0413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B20999F6-D754-E67A-EFC4-57466279D25A}"/>
              </a:ext>
            </a:extLst>
          </p:cNvPr>
          <p:cNvSpPr txBox="1"/>
          <p:nvPr/>
        </p:nvSpPr>
        <p:spPr>
          <a:xfrm>
            <a:off x="251520" y="356122"/>
            <a:ext cx="8640960" cy="1249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pt-BR" sz="2800" b="1" spc="-100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Formulário para Registro de Farmacêutico Autônomo</a:t>
            </a:r>
          </a:p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endParaRPr lang="pt-BR" sz="3200" b="1" spc="-100" dirty="0">
              <a:solidFill>
                <a:schemeClr val="accent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9ABD1D26-FD7A-E9DF-87B4-9563677F4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13374"/>
            <a:ext cx="2521696" cy="3933056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D50770A0-C979-FF95-20A0-B59CE056C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1151052"/>
            <a:ext cx="5942919" cy="5476358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8FB883ED-58C9-019C-3D04-E4A9A9A2E070}"/>
              </a:ext>
            </a:extLst>
          </p:cNvPr>
          <p:cNvSpPr/>
          <p:nvPr/>
        </p:nvSpPr>
        <p:spPr>
          <a:xfrm>
            <a:off x="251520" y="1775646"/>
            <a:ext cx="2376264" cy="2229418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3BA12490-7DA7-DF39-8F50-F50C01F49D3D}"/>
              </a:ext>
            </a:extLst>
          </p:cNvPr>
          <p:cNvSpPr txBox="1"/>
          <p:nvPr/>
        </p:nvSpPr>
        <p:spPr>
          <a:xfrm>
            <a:off x="1907704" y="934924"/>
            <a:ext cx="61566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0070C0"/>
                </a:solidFill>
              </a:rPr>
              <a:t>https://crf-rj.org.br/procedimentos/empresas-e-rt.html#a17</a:t>
            </a:r>
          </a:p>
        </p:txBody>
      </p:sp>
    </p:spTree>
    <p:extLst>
      <p:ext uri="{BB962C8B-B14F-4D97-AF65-F5344CB8AC3E}">
        <p14:creationId xmlns:p14="http://schemas.microsoft.com/office/powerpoint/2010/main" val="4325724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9ABD1D26-FD7A-E9DF-87B4-9563677F4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13374"/>
            <a:ext cx="2521696" cy="3933056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8FB883ED-58C9-019C-3D04-E4A9A9A2E070}"/>
              </a:ext>
            </a:extLst>
          </p:cNvPr>
          <p:cNvSpPr/>
          <p:nvPr/>
        </p:nvSpPr>
        <p:spPr>
          <a:xfrm>
            <a:off x="259208" y="4005064"/>
            <a:ext cx="2376264" cy="1616492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EC8E102D-8C36-9E9D-C64F-C73E6A737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630" y="1567746"/>
            <a:ext cx="6033546" cy="422431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A08F823B-B3E2-02BE-934D-CD4237D95958}"/>
              </a:ext>
            </a:extLst>
          </p:cNvPr>
          <p:cNvSpPr txBox="1"/>
          <p:nvPr/>
        </p:nvSpPr>
        <p:spPr>
          <a:xfrm>
            <a:off x="251520" y="356122"/>
            <a:ext cx="8640960" cy="1249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pt-BR" sz="2800" b="1" spc="-100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Formulário para Registro de Farmacêutico Autônomo</a:t>
            </a:r>
          </a:p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endParaRPr lang="pt-BR" sz="3200" b="1" spc="-100" dirty="0">
              <a:solidFill>
                <a:schemeClr val="accent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3A88CAF8-C784-06D4-B17D-D301B06F6567}"/>
              </a:ext>
            </a:extLst>
          </p:cNvPr>
          <p:cNvSpPr txBox="1"/>
          <p:nvPr/>
        </p:nvSpPr>
        <p:spPr>
          <a:xfrm>
            <a:off x="1907704" y="934924"/>
            <a:ext cx="61566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0070C0"/>
                </a:solidFill>
              </a:rPr>
              <a:t>https://crf-rj.org.br/procedimentos/empresas-e-rt.html#a17</a:t>
            </a:r>
          </a:p>
        </p:txBody>
      </p:sp>
    </p:spTree>
    <p:extLst>
      <p:ext uri="{BB962C8B-B14F-4D97-AF65-F5344CB8AC3E}">
        <p14:creationId xmlns:p14="http://schemas.microsoft.com/office/powerpoint/2010/main" val="3964769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50A7E58-2E49-4575-50FE-76D29B2BC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601" y="1340768"/>
            <a:ext cx="7715115" cy="40318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222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Art. 10. - As atribuições dos Conselhos Regionais são as seguintes: </a:t>
            </a:r>
          </a:p>
          <a:p>
            <a:pPr marL="0" marR="0" lvl="0" indent="2222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16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2222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a) registrar os profissionais de acordo com a presente lei e expedir a carteira profissional.</a:t>
            </a:r>
          </a:p>
          <a:p>
            <a:pPr marL="0" marR="0" lvl="0" indent="2222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b) examinar reclamações e representações escritas acerca dos serviços de registro e das infrações desta lei e decidir;</a:t>
            </a:r>
          </a:p>
          <a:p>
            <a:pPr marL="0" marR="0" lvl="0" indent="2222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cs typeface="Arial" panose="020B0604020202020204" pitchFamily="34" charset="0"/>
              </a:rPr>
              <a:t>c) fiscalizar o exercício da profissão, impedindo e punindo as infrações à lei, </a:t>
            </a:r>
            <a:r>
              <a:rPr kumimoji="0" lang="pt-BR" altLang="pt-BR" sz="1600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cs typeface="Arial" panose="020B0604020202020204" pitchFamily="34" charset="0"/>
              </a:rPr>
              <a:t>bem como enviando às autoridades competentes relatórios documentados sobre os fatos que apurarem e cuja solução não seja de sua alçada</a:t>
            </a:r>
            <a:r>
              <a:rPr kumimoji="0" lang="pt-BR" altLang="pt-BR" sz="16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cs typeface="Arial" panose="020B0604020202020204" pitchFamily="34" charset="0"/>
              </a:rPr>
              <a:t>;</a:t>
            </a:r>
          </a:p>
          <a:p>
            <a:pPr marL="0" marR="0" lvl="0" indent="2222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d) organizar o seu regimento interno, submetendo-o à aprovação do Conselho Federal;</a:t>
            </a:r>
          </a:p>
          <a:p>
            <a:pPr marL="0" marR="0" lvl="0" indent="2222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e) sugerir ao Conselho Federal as medidas necessárias à regularidade dos serviços e à fiscalização do exercício profissional;</a:t>
            </a:r>
          </a:p>
          <a:p>
            <a:pPr marL="0" marR="0" lvl="0" indent="2222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f) eleger seu representante e respectivo suplente para o Conselho Federal;         </a:t>
            </a:r>
          </a:p>
          <a:p>
            <a:pPr marL="0" marR="0" lvl="0" indent="2222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g) dirimir dúvidas relativas à competência e âmbito das atividades profissionais farmacêuticas, com recurso suspensivo para o Conselho Federal.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E5A5A76F-F70E-2DFF-D57D-D3A8D55CBEEF}"/>
              </a:ext>
            </a:extLst>
          </p:cNvPr>
          <p:cNvSpPr txBox="1"/>
          <p:nvPr/>
        </p:nvSpPr>
        <p:spPr>
          <a:xfrm>
            <a:off x="542602" y="647173"/>
            <a:ext cx="5325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800" b="1" dirty="0">
                <a:cs typeface="Arial" panose="020B0604020202020204" pitchFamily="34" charset="0"/>
              </a:rPr>
              <a:t>LEI FEDERAL Nº 3820/1960:</a:t>
            </a:r>
          </a:p>
        </p:txBody>
      </p:sp>
    </p:spTree>
    <p:extLst>
      <p:ext uri="{BB962C8B-B14F-4D97-AF65-F5344CB8AC3E}">
        <p14:creationId xmlns:p14="http://schemas.microsoft.com/office/powerpoint/2010/main" val="13549119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A08F823B-B3E2-02BE-934D-CD4237D95958}"/>
              </a:ext>
            </a:extLst>
          </p:cNvPr>
          <p:cNvSpPr txBox="1"/>
          <p:nvPr/>
        </p:nvSpPr>
        <p:spPr>
          <a:xfrm>
            <a:off x="251520" y="356122"/>
            <a:ext cx="8640960" cy="1249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pt-BR" sz="2800" b="1" spc="-100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Consultório Farmacêutico Autônomo </a:t>
            </a:r>
          </a:p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endParaRPr lang="pt-BR" sz="3200" b="1" spc="-100" dirty="0">
              <a:solidFill>
                <a:schemeClr val="accent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7EEDBB45-2B88-F8DE-3724-B317DE64CFD9}"/>
              </a:ext>
            </a:extLst>
          </p:cNvPr>
          <p:cNvSpPr txBox="1"/>
          <p:nvPr/>
        </p:nvSpPr>
        <p:spPr>
          <a:xfrm>
            <a:off x="286696" y="3389007"/>
            <a:ext cx="8605784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333333"/>
                </a:solidFill>
                <a:effectLst/>
                <a:latin typeface="Helvetica Neue"/>
              </a:rPr>
              <a:t>As clínicas e os consultórios farmacêuticos devem estar registrados no Cadastro Nacional de Estabelecimentos de Saúde – CNES. </a:t>
            </a:r>
            <a:r>
              <a:rPr lang="pt-BR" sz="1600" b="0" i="0" dirty="0">
                <a:solidFill>
                  <a:srgbClr val="333333"/>
                </a:solidFill>
                <a:effectLst/>
                <a:latin typeface="Helvetica Neue"/>
              </a:rPr>
              <a:t>(RES CFF 720/2022 – </a:t>
            </a:r>
            <a:r>
              <a:rPr lang="pt-BR" sz="1600" b="0" i="0" dirty="0" err="1">
                <a:solidFill>
                  <a:srgbClr val="333333"/>
                </a:solidFill>
                <a:effectLst/>
                <a:latin typeface="Helvetica Neue"/>
              </a:rPr>
              <a:t>Art</a:t>
            </a:r>
            <a:r>
              <a:rPr lang="pt-BR" sz="1600" b="0" i="0" dirty="0">
                <a:solidFill>
                  <a:srgbClr val="333333"/>
                </a:solidFill>
                <a:effectLst/>
                <a:latin typeface="Helvetica Neue"/>
              </a:rPr>
              <a:t> 5º)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rgbClr val="333333"/>
              </a:solidFill>
              <a:latin typeface="Helvetica Neue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333333"/>
                </a:solidFill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O Farmacêutico deverá estar com sua especialização averbada junto ao CRF-RJ antes de dar entrada no pedido de registro do consultório farmacêutico.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rgbClr val="333333"/>
              </a:solidFill>
              <a:latin typeface="Helvetica Neue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333333"/>
                </a:solidFill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É facultado ao Farmacêutico a declaração do horário de assistência, observando-se que a realização de atividades, serviços e procedimentos está condicionada à presença do profissional.</a:t>
            </a:r>
            <a:endParaRPr lang="pt-BR" dirty="0">
              <a:solidFill>
                <a:srgbClr val="212529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FEC4570C-F9C8-3B30-7443-8FE6D3E58989}"/>
              </a:ext>
            </a:extLst>
          </p:cNvPr>
          <p:cNvSpPr/>
          <p:nvPr/>
        </p:nvSpPr>
        <p:spPr>
          <a:xfrm>
            <a:off x="3581890" y="1412776"/>
            <a:ext cx="1980220" cy="6404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Consultório Farmacêutico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031641C2-AFB3-7613-4030-A217073C5C64}"/>
              </a:ext>
            </a:extLst>
          </p:cNvPr>
          <p:cNvSpPr/>
          <p:nvPr/>
        </p:nvSpPr>
        <p:spPr>
          <a:xfrm>
            <a:off x="5364088" y="2332391"/>
            <a:ext cx="2628292" cy="5425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Pessoa Física</a:t>
            </a:r>
          </a:p>
          <a:p>
            <a:pPr algn="ctr"/>
            <a:r>
              <a:rPr lang="pt-BR" b="1" dirty="0"/>
              <a:t>(Autônomo)</a:t>
            </a:r>
          </a:p>
        </p:txBody>
      </p:sp>
      <p:cxnSp>
        <p:nvCxnSpPr>
          <p:cNvPr id="6" name="Conector: Angulado 5">
            <a:extLst>
              <a:ext uri="{FF2B5EF4-FFF2-40B4-BE49-F238E27FC236}">
                <a16:creationId xmlns:a16="http://schemas.microsoft.com/office/drawing/2014/main" xmlns="" id="{E596B49B-4698-3A6D-D951-00AD7327882A}"/>
              </a:ext>
            </a:extLst>
          </p:cNvPr>
          <p:cNvCxnSpPr>
            <a:cxnSpLocks/>
            <a:stCxn id="2" idx="3"/>
            <a:endCxn id="4" idx="0"/>
          </p:cNvCxnSpPr>
          <p:nvPr/>
        </p:nvCxnSpPr>
        <p:spPr>
          <a:xfrm>
            <a:off x="5562110" y="1732999"/>
            <a:ext cx="1116124" cy="599392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0724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561DDE65-63E1-3E57-11A6-E935D2E749F9}"/>
              </a:ext>
            </a:extLst>
          </p:cNvPr>
          <p:cNvSpPr txBox="1"/>
          <p:nvPr/>
        </p:nvSpPr>
        <p:spPr>
          <a:xfrm>
            <a:off x="526417" y="426649"/>
            <a:ext cx="85269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700" b="1" dirty="0">
                <a:cs typeface="Arial" panose="020B0604020202020204" pitchFamily="34" charset="0"/>
              </a:rPr>
              <a:t>Vou precisar ou precisei me ausentar... E agora?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36427AB5-7559-141F-FB2E-92B4638B5EA6}"/>
              </a:ext>
            </a:extLst>
          </p:cNvPr>
          <p:cNvSpPr txBox="1"/>
          <p:nvPr/>
        </p:nvSpPr>
        <p:spPr>
          <a:xfrm>
            <a:off x="466478" y="1282298"/>
            <a:ext cx="821211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b="0" i="0" dirty="0">
                <a:solidFill>
                  <a:srgbClr val="162937"/>
                </a:solidFill>
                <a:effectLst/>
                <a:cs typeface="Arial" panose="020B0604020202020204" pitchFamily="34" charset="0"/>
              </a:rPr>
              <a:t>Afastamento por motivo de </a:t>
            </a:r>
            <a:r>
              <a:rPr lang="pt-BR" b="1" i="0" dirty="0">
                <a:solidFill>
                  <a:srgbClr val="162937"/>
                </a:solidFill>
                <a:effectLst/>
                <a:cs typeface="Arial" panose="020B0604020202020204" pitchFamily="34" charset="0"/>
              </a:rPr>
              <a:t>doença, acidente pessoal, licença maternidade, óbito de familiar</a:t>
            </a:r>
            <a:r>
              <a:rPr lang="pt-BR" b="0" i="0" dirty="0">
                <a:solidFill>
                  <a:srgbClr val="162937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pt-BR" b="1" i="0" dirty="0"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ou por outro imprevisível</a:t>
            </a:r>
            <a:endParaRPr lang="pt-BR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0E0D7BC9-7E7F-6694-5B5F-03956D6F52AE}"/>
              </a:ext>
            </a:extLst>
          </p:cNvPr>
          <p:cNvSpPr txBox="1"/>
          <p:nvPr/>
        </p:nvSpPr>
        <p:spPr>
          <a:xfrm>
            <a:off x="1187625" y="2525342"/>
            <a:ext cx="655272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b="0" i="0" dirty="0">
                <a:solidFill>
                  <a:srgbClr val="162937"/>
                </a:solidFill>
                <a:effectLst/>
                <a:cs typeface="Arial" panose="020B0604020202020204" pitchFamily="34" charset="0"/>
              </a:rPr>
              <a:t>A comunicação formal e documentada deverá ocorrer </a:t>
            </a:r>
            <a:r>
              <a:rPr lang="pt-BR" b="1" i="0" dirty="0"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em até 5 (cinco) dias úteis após o fato</a:t>
            </a:r>
            <a:endParaRPr lang="pt-BR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Seta: para Baixo 4">
            <a:extLst>
              <a:ext uri="{FF2B5EF4-FFF2-40B4-BE49-F238E27FC236}">
                <a16:creationId xmlns:a16="http://schemas.microsoft.com/office/drawing/2014/main" xmlns="" id="{6FA5D66D-B6BA-CF3C-87B1-04475BEF6D15}"/>
              </a:ext>
            </a:extLst>
          </p:cNvPr>
          <p:cNvSpPr/>
          <p:nvPr/>
        </p:nvSpPr>
        <p:spPr>
          <a:xfrm>
            <a:off x="4254998" y="2061592"/>
            <a:ext cx="288032" cy="39268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0E9D3E6B-1FDD-89BB-CBCC-E3D52BE894A9}"/>
              </a:ext>
            </a:extLst>
          </p:cNvPr>
          <p:cNvSpPr txBox="1"/>
          <p:nvPr/>
        </p:nvSpPr>
        <p:spPr>
          <a:xfrm>
            <a:off x="441239" y="3669789"/>
            <a:ext cx="8095413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dirty="0">
                <a:solidFill>
                  <a:srgbClr val="162937"/>
                </a:solidFill>
                <a:cs typeface="Arial" panose="020B0604020202020204" pitchFamily="34" charset="0"/>
              </a:rPr>
              <a:t>A</a:t>
            </a:r>
            <a:r>
              <a:rPr lang="pt-BR" b="0" i="0" dirty="0">
                <a:solidFill>
                  <a:srgbClr val="162937"/>
                </a:solidFill>
                <a:effectLst/>
                <a:cs typeface="Arial" panose="020B0604020202020204" pitchFamily="34" charset="0"/>
              </a:rPr>
              <a:t>fastamento ocorrer por </a:t>
            </a:r>
            <a:r>
              <a:rPr lang="pt-BR" b="1" i="0" dirty="0"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motivo previamente agendado</a:t>
            </a:r>
            <a:r>
              <a:rPr lang="pt-BR" b="0" i="0" dirty="0">
                <a:solidFill>
                  <a:srgbClr val="162937"/>
                </a:solidFill>
                <a:effectLst/>
                <a:cs typeface="Arial" panose="020B0604020202020204" pitchFamily="34" charset="0"/>
              </a:rPr>
              <a:t>, como </a:t>
            </a:r>
            <a:r>
              <a:rPr lang="pt-BR" b="1" i="0" dirty="0">
                <a:solidFill>
                  <a:srgbClr val="162937"/>
                </a:solidFill>
                <a:effectLst/>
                <a:cs typeface="Arial" panose="020B0604020202020204" pitchFamily="34" charset="0"/>
              </a:rPr>
              <a:t>férias, congressos e cursos de aperfeiçoamento</a:t>
            </a:r>
            <a:r>
              <a:rPr lang="pt-BR" b="0" i="0" dirty="0">
                <a:solidFill>
                  <a:srgbClr val="162937"/>
                </a:solidFill>
                <a:effectLst/>
                <a:cs typeface="Arial" panose="020B0604020202020204" pitchFamily="34" charset="0"/>
              </a:rPr>
              <a:t> relacionados à área de atuação farmacêutica</a:t>
            </a:r>
            <a:endParaRPr lang="pt-BR" dirty="0">
              <a:cs typeface="Arial" panose="020B0604020202020204" pitchFamily="34" charset="0"/>
            </a:endParaRPr>
          </a:p>
        </p:txBody>
      </p:sp>
      <p:sp>
        <p:nvSpPr>
          <p:cNvPr id="9" name="Seta: para Baixo 6">
            <a:extLst>
              <a:ext uri="{FF2B5EF4-FFF2-40B4-BE49-F238E27FC236}">
                <a16:creationId xmlns:a16="http://schemas.microsoft.com/office/drawing/2014/main" xmlns="" id="{B144FD2D-11ED-1240-0573-620AAF23B872}"/>
              </a:ext>
            </a:extLst>
          </p:cNvPr>
          <p:cNvSpPr/>
          <p:nvPr/>
        </p:nvSpPr>
        <p:spPr>
          <a:xfrm>
            <a:off x="4166940" y="4743138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xmlns="" id="{71ED6013-256F-B3DF-6508-84E9A6C9BB53}"/>
              </a:ext>
            </a:extLst>
          </p:cNvPr>
          <p:cNvCxnSpPr/>
          <p:nvPr/>
        </p:nvCxnSpPr>
        <p:spPr>
          <a:xfrm>
            <a:off x="534" y="3488411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C2A9BC0E-227B-5B7F-2942-5B5643109BF7}"/>
              </a:ext>
            </a:extLst>
          </p:cNvPr>
          <p:cNvSpPr txBox="1"/>
          <p:nvPr/>
        </p:nvSpPr>
        <p:spPr>
          <a:xfrm>
            <a:off x="1691680" y="5239816"/>
            <a:ext cx="604867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b="0" i="0" dirty="0">
                <a:solidFill>
                  <a:srgbClr val="162937"/>
                </a:solidFill>
                <a:effectLst/>
                <a:cs typeface="Arial" panose="020B0604020202020204" pitchFamily="34" charset="0"/>
              </a:rPr>
              <a:t>A comunicação ao CRF deverá ocorrer com </a:t>
            </a:r>
            <a:r>
              <a:rPr lang="pt-BR" b="1" i="0" dirty="0"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antecedência mínima de 12 (doze) horas. </a:t>
            </a:r>
            <a:endParaRPr lang="pt-BR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793F469C-818A-BCAE-77DC-28425823825F}"/>
              </a:ext>
            </a:extLst>
          </p:cNvPr>
          <p:cNvSpPr txBox="1"/>
          <p:nvPr/>
        </p:nvSpPr>
        <p:spPr>
          <a:xfrm>
            <a:off x="21222" y="912966"/>
            <a:ext cx="281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u="sng" dirty="0"/>
              <a:t>Res. CFF 724/24: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65E58D58-C883-016E-255B-186096CF6143}"/>
              </a:ext>
            </a:extLst>
          </p:cNvPr>
          <p:cNvSpPr txBox="1"/>
          <p:nvPr/>
        </p:nvSpPr>
        <p:spPr>
          <a:xfrm>
            <a:off x="113568" y="6165304"/>
            <a:ext cx="90309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cs typeface="Arial" panose="020B0604020202020204" pitchFamily="34" charset="0"/>
              </a:rPr>
              <a:t>Res. CFF 701/21- Declaração de Atividade Profissional (DAP)</a:t>
            </a:r>
          </a:p>
        </p:txBody>
      </p:sp>
    </p:spTree>
    <p:extLst>
      <p:ext uri="{BB962C8B-B14F-4D97-AF65-F5344CB8AC3E}">
        <p14:creationId xmlns:p14="http://schemas.microsoft.com/office/powerpoint/2010/main" val="383975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80F74DF4-FEFC-A5BB-2BE4-4A4D86A2AD94}"/>
              </a:ext>
            </a:extLst>
          </p:cNvPr>
          <p:cNvSpPr txBox="1"/>
          <p:nvPr/>
        </p:nvSpPr>
        <p:spPr>
          <a:xfrm>
            <a:off x="251520" y="356122"/>
            <a:ext cx="8640960" cy="558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ct val="0"/>
              </a:spcBef>
            </a:pPr>
            <a:r>
              <a:rPr lang="pt-BR" sz="2800" b="1" spc="-100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Declaração de Atividade Profissional - DAP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61CD7A9C-63ED-4349-9107-F84F8B030B3F}"/>
              </a:ext>
            </a:extLst>
          </p:cNvPr>
          <p:cNvSpPr txBox="1"/>
          <p:nvPr/>
        </p:nvSpPr>
        <p:spPr>
          <a:xfrm>
            <a:off x="461606" y="1441443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Resolução CFF 701/2021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61CD7A9C-63ED-4349-9107-F84F8B030B3F}"/>
              </a:ext>
            </a:extLst>
          </p:cNvPr>
          <p:cNvSpPr txBox="1"/>
          <p:nvPr/>
        </p:nvSpPr>
        <p:spPr>
          <a:xfrm>
            <a:off x="685407" y="2492896"/>
            <a:ext cx="8424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 empresa ou estabelecimento que necessitar de responsabilidade técnica de forma eventual ou por tempo limitado;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Prazo máximo de 30 dias;</a:t>
            </a:r>
          </a:p>
          <a:p>
            <a:r>
              <a:rPr lang="pt-BR" dirty="0"/>
              <a:t> 	Férias   - Pode</a:t>
            </a:r>
          </a:p>
          <a:p>
            <a:r>
              <a:rPr lang="pt-BR" dirty="0"/>
              <a:t>	Licença Maternidade – Não Pode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O farmacêutico substituto que assumir a responsabilidade técnica não poderá exercê-la em horário conflitante;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O farmacêutico, em seu período de férias e desde que devidamente comunicado ao CRF, poderá atuar como substituto em outro estabelecimento utilizando a DAP;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64869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61CD7A9C-63ED-4349-9107-F84F8B030B3F}"/>
              </a:ext>
            </a:extLst>
          </p:cNvPr>
          <p:cNvSpPr txBox="1"/>
          <p:nvPr/>
        </p:nvSpPr>
        <p:spPr>
          <a:xfrm>
            <a:off x="685406" y="2492896"/>
            <a:ext cx="845859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 Em caso de urgência e/ou emergência, no ato da fiscalização, quando o   farmacêutico presente for divergente daqueles inscritos na CR, a DAP poderá ser preenchida e entregue ao fiscal, que dará ciência do seu recebimento;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 DAP deve ser protocolada até a véspera do afastamento;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Para o deferimento da DAP, exige-se comprovação de vínculo do farmacêutico com o estabelecimento;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80F74DF4-FEFC-A5BB-2BE4-4A4D86A2AD94}"/>
              </a:ext>
            </a:extLst>
          </p:cNvPr>
          <p:cNvSpPr txBox="1"/>
          <p:nvPr/>
        </p:nvSpPr>
        <p:spPr>
          <a:xfrm>
            <a:off x="251520" y="356122"/>
            <a:ext cx="8640960" cy="558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ct val="0"/>
              </a:spcBef>
            </a:pPr>
            <a:r>
              <a:rPr lang="pt-BR" sz="2800" b="1" spc="-100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Declaração de Atividade Profissional - DAP</a:t>
            </a:r>
          </a:p>
        </p:txBody>
      </p:sp>
    </p:spTree>
    <p:extLst>
      <p:ext uri="{BB962C8B-B14F-4D97-AF65-F5344CB8AC3E}">
        <p14:creationId xmlns:p14="http://schemas.microsoft.com/office/powerpoint/2010/main" val="33641637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D78FC06A-C487-521B-4300-8F9D1295C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060848"/>
            <a:ext cx="2520000" cy="35393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80F74DF4-FEFC-A5BB-2BE4-4A4D86A2AD94}"/>
              </a:ext>
            </a:extLst>
          </p:cNvPr>
          <p:cNvSpPr txBox="1"/>
          <p:nvPr/>
        </p:nvSpPr>
        <p:spPr>
          <a:xfrm>
            <a:off x="251520" y="356122"/>
            <a:ext cx="8640960" cy="814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ct val="0"/>
              </a:spcBef>
            </a:pPr>
            <a:r>
              <a:rPr lang="pt-BR" sz="2800" b="1" spc="-100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Declaração de Atividade Profissional - DAP</a:t>
            </a:r>
          </a:p>
          <a:p>
            <a:pPr algn="ctr">
              <a:lnSpc>
                <a:spcPct val="115000"/>
              </a:lnSpc>
              <a:spcBef>
                <a:spcPct val="0"/>
              </a:spcBef>
            </a:pPr>
            <a:r>
              <a:rPr lang="pt-BR" sz="1400" b="1" dirty="0">
                <a:solidFill>
                  <a:srgbClr val="0070C0"/>
                </a:solidFill>
              </a:rPr>
              <a:t>https://crf-rj.org.br/arquivos/formularios/DAP_Declaracao_de_Atividade_Profissional.docx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F8503D85-B5F8-5279-A3ED-429A10A582A8}"/>
              </a:ext>
            </a:extLst>
          </p:cNvPr>
          <p:cNvSpPr/>
          <p:nvPr/>
        </p:nvSpPr>
        <p:spPr>
          <a:xfrm>
            <a:off x="251520" y="2081307"/>
            <a:ext cx="2520000" cy="1779741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0D7ED878-4B98-4D5B-AA71-D8DCAE599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1556792"/>
            <a:ext cx="5896230" cy="42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7140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D78FC06A-C487-521B-4300-8F9D1295C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060848"/>
            <a:ext cx="2520000" cy="35393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80F74DF4-FEFC-A5BB-2BE4-4A4D86A2AD94}"/>
              </a:ext>
            </a:extLst>
          </p:cNvPr>
          <p:cNvSpPr txBox="1"/>
          <p:nvPr/>
        </p:nvSpPr>
        <p:spPr>
          <a:xfrm>
            <a:off x="251520" y="356122"/>
            <a:ext cx="8640960" cy="814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ct val="0"/>
              </a:spcBef>
            </a:pPr>
            <a:r>
              <a:rPr lang="pt-BR" sz="2800" b="1" spc="-100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Declaração de Atividade Profissional - DAP</a:t>
            </a:r>
          </a:p>
          <a:p>
            <a:pPr algn="ctr">
              <a:lnSpc>
                <a:spcPct val="115000"/>
              </a:lnSpc>
              <a:spcBef>
                <a:spcPct val="0"/>
              </a:spcBef>
            </a:pPr>
            <a:r>
              <a:rPr lang="pt-BR" sz="1400" b="1" dirty="0">
                <a:solidFill>
                  <a:srgbClr val="0070C0"/>
                </a:solidFill>
              </a:rPr>
              <a:t>https://crf-rj.org.br/arquivos/formularios/DAP_Declaracao_de_Atividade_Profissional.docx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F8503D85-B5F8-5279-A3ED-429A10A582A8}"/>
              </a:ext>
            </a:extLst>
          </p:cNvPr>
          <p:cNvSpPr/>
          <p:nvPr/>
        </p:nvSpPr>
        <p:spPr>
          <a:xfrm>
            <a:off x="251520" y="3861048"/>
            <a:ext cx="2520000" cy="1749204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B4F42202-8A6B-8AEF-B918-07E1157DD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899" y="1735208"/>
            <a:ext cx="6081408" cy="428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53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Screenshot_20240326-072806_Tripadvisor~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4032448" cy="554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61CD7A9C-63ED-4349-9107-F84F8B030B3F}"/>
              </a:ext>
            </a:extLst>
          </p:cNvPr>
          <p:cNvSpPr txBox="1"/>
          <p:nvPr/>
        </p:nvSpPr>
        <p:spPr>
          <a:xfrm>
            <a:off x="5364088" y="1835532"/>
            <a:ext cx="36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Bahnschrift Light" panose="020B0502040204020203" pitchFamily="34" charset="0"/>
              </a:rPr>
              <a:t>Suba o primeiro degrau com  fé.</a:t>
            </a:r>
          </a:p>
          <a:p>
            <a:endParaRPr lang="pt-BR" b="1" dirty="0">
              <a:latin typeface="Bahnschrift Light" panose="020B0502040204020203" pitchFamily="34" charset="0"/>
            </a:endParaRPr>
          </a:p>
          <a:p>
            <a:r>
              <a:rPr lang="pt-BR" b="1" dirty="0">
                <a:latin typeface="Bahnschrift Light" panose="020B0502040204020203" pitchFamily="34" charset="0"/>
              </a:rPr>
              <a:t>Não é necessário que você veja toda a escada.</a:t>
            </a:r>
          </a:p>
          <a:p>
            <a:endParaRPr lang="pt-BR" b="1" dirty="0">
              <a:latin typeface="Bahnschrift Light" panose="020B0502040204020203" pitchFamily="34" charset="0"/>
            </a:endParaRPr>
          </a:p>
          <a:p>
            <a:r>
              <a:rPr lang="pt-BR" b="1" dirty="0">
                <a:latin typeface="Bahnschrift Light" panose="020B0502040204020203" pitchFamily="34" charset="0"/>
              </a:rPr>
              <a:t>Apenas dê o primeiro passo</a:t>
            </a:r>
            <a:r>
              <a:rPr lang="pt-BR" b="1" dirty="0"/>
              <a:t>.</a:t>
            </a:r>
          </a:p>
          <a:p>
            <a:endParaRPr lang="pt-BR" b="1" dirty="0"/>
          </a:p>
          <a:p>
            <a:r>
              <a:rPr lang="pt-BR" b="1" dirty="0"/>
              <a:t>           </a:t>
            </a:r>
            <a:r>
              <a:rPr lang="pt-BR" dirty="0"/>
              <a:t>Martin Luther King</a:t>
            </a:r>
            <a:endParaRPr lang="pt-BR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61CD7A9C-63ED-4349-9107-F84F8B030B3F}"/>
              </a:ext>
            </a:extLst>
          </p:cNvPr>
          <p:cNvSpPr txBox="1"/>
          <p:nvPr/>
        </p:nvSpPr>
        <p:spPr>
          <a:xfrm>
            <a:off x="5364088" y="5075892"/>
            <a:ext cx="3522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/>
              <a:t>  Obrigada</a:t>
            </a:r>
          </a:p>
        </p:txBody>
      </p:sp>
    </p:spTree>
    <p:extLst>
      <p:ext uri="{BB962C8B-B14F-4D97-AF65-F5344CB8AC3E}">
        <p14:creationId xmlns:p14="http://schemas.microsoft.com/office/powerpoint/2010/main" val="2397040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6065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BEA067C3-3103-9962-7381-35876AF89928}"/>
              </a:ext>
            </a:extLst>
          </p:cNvPr>
          <p:cNvSpPr txBox="1"/>
          <p:nvPr/>
        </p:nvSpPr>
        <p:spPr>
          <a:xfrm>
            <a:off x="189133" y="1778548"/>
            <a:ext cx="8598467" cy="47089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14313" indent="-214313">
              <a:buFont typeface="Wingdings" panose="05000000000000000000" pitchFamily="2" charset="2"/>
              <a:buChar char="q"/>
            </a:pPr>
            <a:r>
              <a:rPr lang="pt-BR" sz="20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Resolução CFF 700/21: </a:t>
            </a:r>
            <a:r>
              <a:rPr lang="pt-BR" sz="2000" dirty="0">
                <a:solidFill>
                  <a:srgbClr val="1629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Regulamenta o procedimento de fiscalização dos Conselhos Regionais de Farmácia e dá outras providências.</a:t>
            </a:r>
          </a:p>
          <a:p>
            <a:endParaRPr lang="pt-BR" sz="2000" dirty="0">
              <a:solidFill>
                <a:srgbClr val="16293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pt-BR" sz="2000" u="sng" dirty="0">
                <a:solidFill>
                  <a:srgbClr val="1629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Dados para perfil de assistência farmacêutica:</a:t>
            </a:r>
            <a:r>
              <a:rPr lang="pt-BR" sz="2000" dirty="0">
                <a:solidFill>
                  <a:srgbClr val="1629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 mínimo três inspeções por estabelecimento de atividade privativa por ano.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endParaRPr lang="pt-BR" sz="2000" dirty="0">
              <a:solidFill>
                <a:srgbClr val="16293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rgbClr val="1629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Plano Anual de Fiscalização;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endParaRPr lang="pt-BR" sz="2000" dirty="0">
              <a:solidFill>
                <a:srgbClr val="16293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rgbClr val="1629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CRF-RJ : Organização através de rotas;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endParaRPr lang="pt-BR" sz="2000" dirty="0">
              <a:solidFill>
                <a:srgbClr val="16293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rgbClr val="1629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Denúncias, fiscalizações conjuntas, programas específicos.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endParaRPr lang="pt-BR" sz="2000" dirty="0">
              <a:solidFill>
                <a:srgbClr val="16293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rgbClr val="1629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Necessidade de viagens para locais do interior onde não há farmacêutico fiscal lotado.</a:t>
            </a:r>
          </a:p>
          <a:p>
            <a:endParaRPr lang="pt-BR" sz="2000" dirty="0">
              <a:solidFill>
                <a:srgbClr val="16293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1C386668-99DD-9B78-BC92-7FB9C25BFEAD}"/>
              </a:ext>
            </a:extLst>
          </p:cNvPr>
          <p:cNvSpPr txBox="1"/>
          <p:nvPr/>
        </p:nvSpPr>
        <p:spPr>
          <a:xfrm>
            <a:off x="189133" y="620688"/>
            <a:ext cx="6858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Planejamento das fiscalizações</a:t>
            </a:r>
          </a:p>
        </p:txBody>
      </p:sp>
    </p:spTree>
    <p:extLst>
      <p:ext uri="{BB962C8B-B14F-4D97-AF65-F5344CB8AC3E}">
        <p14:creationId xmlns:p14="http://schemas.microsoft.com/office/powerpoint/2010/main" val="2722215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B7AA2D7D-069F-616C-29F3-07A05938AD23}"/>
              </a:ext>
            </a:extLst>
          </p:cNvPr>
          <p:cNvSpPr txBox="1"/>
          <p:nvPr/>
        </p:nvSpPr>
        <p:spPr>
          <a:xfrm>
            <a:off x="1958352" y="939749"/>
            <a:ext cx="6494441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pt-BR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farmacêutico fiscal buscará 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também, na medida do possível, </a:t>
            </a:r>
            <a:r>
              <a:rPr lang="pt-BR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instruir/dirimir dúvidas do farmacêutico fiscalizado durante as inspeções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Além do termo de inspeção, poderá ser lavrado e deixado o </a:t>
            </a:r>
            <a:r>
              <a:rPr lang="pt-BR" sz="2200" u="sng" dirty="0">
                <a:latin typeface="Calibri" panose="020F0502020204030204" pitchFamily="34" charset="0"/>
                <a:cs typeface="Calibri" panose="020F0502020204030204" pitchFamily="34" charset="0"/>
              </a:rPr>
              <a:t>formulário de orientação farmacêutica (FOF) 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com as orientações pertinentes.</a:t>
            </a:r>
          </a:p>
        </p:txBody>
      </p:sp>
      <p:pic>
        <p:nvPicPr>
          <p:cNvPr id="5" name="Picture 2" descr="Fique Calmo E Pergunte Ao Seu Farmacêutico Camiseta PNG Imagem, Efeito de  Texto EPS Para Download Gratuito - Pngtree">
            <a:extLst>
              <a:ext uri="{FF2B5EF4-FFF2-40B4-BE49-F238E27FC236}">
                <a16:creationId xmlns:a16="http://schemas.microsoft.com/office/drawing/2014/main" xmlns="" id="{B7564E4F-4ED3-71AC-C01E-B346142027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1" t="1599" r="17639" b="44063"/>
          <a:stretch/>
        </p:blipFill>
        <p:spPr bwMode="auto">
          <a:xfrm>
            <a:off x="91711" y="1220199"/>
            <a:ext cx="1953530" cy="223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BB5311ED-A23B-80D5-BA09-CA6A74FCD7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00" t="33621" r="19288" b="29839"/>
          <a:stretch/>
        </p:blipFill>
        <p:spPr>
          <a:xfrm>
            <a:off x="1830774" y="3429000"/>
            <a:ext cx="5768523" cy="2823412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FC77FC9E-666D-262A-B434-3BB181484378}"/>
              </a:ext>
            </a:extLst>
          </p:cNvPr>
          <p:cNvSpPr txBox="1">
            <a:spLocks/>
          </p:cNvSpPr>
          <p:nvPr/>
        </p:nvSpPr>
        <p:spPr>
          <a:xfrm>
            <a:off x="395535" y="404664"/>
            <a:ext cx="8057257" cy="7924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5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farmacêutico fiscal do CRF-RJ chegou e agora??</a:t>
            </a:r>
          </a:p>
        </p:txBody>
      </p:sp>
    </p:spTree>
    <p:extLst>
      <p:ext uri="{BB962C8B-B14F-4D97-AF65-F5344CB8AC3E}">
        <p14:creationId xmlns:p14="http://schemas.microsoft.com/office/powerpoint/2010/main" val="108737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FB3C454-EEF3-3D47-7E3F-B59C558AF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16632"/>
            <a:ext cx="8680384" cy="1008112"/>
          </a:xfrm>
        </p:spPr>
        <p:txBody>
          <a:bodyPr>
            <a:normAutofit fontScale="90000"/>
          </a:bodyPr>
          <a:lstStyle/>
          <a:p>
            <a:r>
              <a:rPr lang="pt-BR" sz="35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Procedimento de fiscalização dos Conselhos Regionais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6419AAF-04E4-7539-7EC8-C92C917FD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176" y="4428545"/>
            <a:ext cx="8200889" cy="1592084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Res. CFF 700/21: </a:t>
            </a:r>
            <a:r>
              <a:rPr lang="pt-BR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Conselho Regional de Farmácia (CRF) adotará Fichas de Fiscalização do Exercício das Atividades Farmacêuticas (FFEAF)</a:t>
            </a:r>
            <a:r>
              <a:rPr lang="pt-BR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cuja aplicabilidade será descrita no plano de fiscalização anual, conforme propostas previstas nos anexos VI ao XVI, podendo os órgãos regionais acrescentarem informações adequadas à sua realidade e aprovadas pelo plenário do CRF.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D90BC96C-EC98-C1BB-D3F0-D3708D528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258" y="1021631"/>
            <a:ext cx="7727939" cy="240737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1D14E24D-FF3D-7D7B-720F-B09669578AF0}"/>
              </a:ext>
            </a:extLst>
          </p:cNvPr>
          <p:cNvSpPr txBox="1"/>
          <p:nvPr/>
        </p:nvSpPr>
        <p:spPr>
          <a:xfrm>
            <a:off x="535258" y="3429001"/>
            <a:ext cx="7727939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000" dirty="0"/>
              <a:t>Obs.: Poderão ser solicitados outros itens conforme necessidade e discricionaridade do agente fiscal.</a:t>
            </a:r>
          </a:p>
          <a:p>
            <a:r>
              <a:rPr lang="pt-BR" sz="2000" dirty="0"/>
              <a:t> Ex.: Sindicâncias</a:t>
            </a:r>
          </a:p>
        </p:txBody>
      </p:sp>
    </p:spTree>
    <p:extLst>
      <p:ext uri="{BB962C8B-B14F-4D97-AF65-F5344CB8AC3E}">
        <p14:creationId xmlns:p14="http://schemas.microsoft.com/office/powerpoint/2010/main" val="1844139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38492F3-24DC-307B-BB87-6EAC69791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32066"/>
            <a:ext cx="6858000" cy="496887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Anexo VI- proposta de FFEAF em farmácia sem manipulação ou drogaria;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Anexo VII- proposta de FFEAF em farmácia com manipulação;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Anexo VIII - proposta de FFEAF em farmácia hospitalar;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Anexo IX - proposta de FFEAF em farmácia pública;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Anexo X - proposta de FFEAF em distribuidor, armazenador, importador e exportador;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Anexo XI - proposta de FFEAF em laboratório de análises clínicas;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Anexo XII - proposta de FFEAF em indústria;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Anexo XIII- proposta de FFEAF em saúde estética;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Anexo XIV - proposta de FFEAF em </a:t>
            </a:r>
            <a:r>
              <a:rPr lang="pt-B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radiofarmácia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Anexo XV - proposta de FFEAF em consultório </a:t>
            </a:r>
            <a:r>
              <a:rPr lang="pt-B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farmaceutico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Anexo XVI - proposta de FFEAF em serviço de vacina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pt-B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xmlns="" id="{8AB592F0-34B8-EA20-C0BD-A718A22DB226}"/>
              </a:ext>
            </a:extLst>
          </p:cNvPr>
          <p:cNvSpPr/>
          <p:nvPr/>
        </p:nvSpPr>
        <p:spPr>
          <a:xfrm>
            <a:off x="1195502" y="5555745"/>
            <a:ext cx="6858000" cy="7881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1AD7E369-88D9-E5B2-5DDF-6C7C23F47345}"/>
              </a:ext>
            </a:extLst>
          </p:cNvPr>
          <p:cNvSpPr txBox="1"/>
          <p:nvPr/>
        </p:nvSpPr>
        <p:spPr>
          <a:xfrm>
            <a:off x="1199627" y="5661248"/>
            <a:ext cx="69630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altLang="pt-BR" dirty="0">
                <a:latin typeface="Calibri" panose="020F0502020204030204" pitchFamily="34" charset="0"/>
                <a:cs typeface="Calibri" panose="020F0502020204030204" pitchFamily="34" charset="0"/>
              </a:rPr>
              <a:t>Obedecem ao previsto na Lei Federal 3820/60:  </a:t>
            </a:r>
            <a:r>
              <a:rPr lang="pt-BR" altLang="pt-BR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Fiscalizar o exercício da profissão</a:t>
            </a:r>
          </a:p>
          <a:p>
            <a:pPr>
              <a:defRPr/>
            </a:pPr>
            <a:endParaRPr lang="pt-BR" alt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00D6DF39-7153-663D-6961-B132DC3D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91" y="116632"/>
            <a:ext cx="9649072" cy="1008112"/>
          </a:xfrm>
        </p:spPr>
        <p:txBody>
          <a:bodyPr>
            <a:normAutofit/>
          </a:bodyPr>
          <a:lstStyle/>
          <a:p>
            <a:r>
              <a:rPr lang="pt-BR" sz="35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Procedimento de fiscalização dos Conselhos Regionais</a:t>
            </a:r>
          </a:p>
        </p:txBody>
      </p:sp>
    </p:spTree>
    <p:extLst>
      <p:ext uri="{BB962C8B-B14F-4D97-AF65-F5344CB8AC3E}">
        <p14:creationId xmlns:p14="http://schemas.microsoft.com/office/powerpoint/2010/main" val="1011507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1BAA988A-9FDF-120B-BFB0-34EEC63A5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55789"/>
            <a:ext cx="5508612" cy="559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4A57026F-321B-2FD7-3616-F1C5E906BF06}"/>
              </a:ext>
            </a:extLst>
          </p:cNvPr>
          <p:cNvSpPr txBox="1">
            <a:spLocks/>
          </p:cNvSpPr>
          <p:nvPr/>
        </p:nvSpPr>
        <p:spPr>
          <a:xfrm>
            <a:off x="179512" y="332656"/>
            <a:ext cx="4023828" cy="7924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00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Layout da FFEAF</a:t>
            </a:r>
          </a:p>
        </p:txBody>
      </p:sp>
    </p:spTree>
    <p:extLst>
      <p:ext uri="{BB962C8B-B14F-4D97-AF65-F5344CB8AC3E}">
        <p14:creationId xmlns:p14="http://schemas.microsoft.com/office/powerpoint/2010/main" val="40523543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lh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lh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302</TotalTime>
  <Words>2929</Words>
  <Application>Microsoft Office PowerPoint</Application>
  <PresentationFormat>Apresentação na tela (4:3)</PresentationFormat>
  <Paragraphs>360</Paragraphs>
  <Slides>47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48" baseType="lpstr">
      <vt:lpstr>Brilho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Procedimento de fiscalização dos Conselhos Regionais</vt:lpstr>
      <vt:lpstr>Procedimento de fiscalização dos Conselhos Regionais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Desdobramentos</vt:lpstr>
      <vt:lpstr>Desdobramentos</vt:lpstr>
      <vt:lpstr>Desdobramentos</vt:lpstr>
      <vt:lpstr>Apresentação do PowerPoint</vt:lpstr>
      <vt:lpstr>Desdobramentos</vt:lpstr>
      <vt:lpstr>Documentos necessários para defesa...</vt:lpstr>
      <vt:lpstr>Desdobramentos</vt:lpstr>
      <vt:lpstr>Desdobramentos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Mayara Padilha</dc:creator>
  <cp:lastModifiedBy>Mayara Padilha</cp:lastModifiedBy>
  <cp:revision>23</cp:revision>
  <dcterms:created xsi:type="dcterms:W3CDTF">2024-03-25T18:37:57Z</dcterms:created>
  <dcterms:modified xsi:type="dcterms:W3CDTF">2024-07-23T19:29:01Z</dcterms:modified>
</cp:coreProperties>
</file>